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353" r:id="rId2"/>
    <p:sldId id="355" r:id="rId3"/>
    <p:sldId id="356" r:id="rId4"/>
    <p:sldId id="370" r:id="rId5"/>
    <p:sldId id="371" r:id="rId6"/>
    <p:sldId id="367" r:id="rId7"/>
    <p:sldId id="369" r:id="rId8"/>
    <p:sldId id="262" r:id="rId9"/>
  </p:sldIdLst>
  <p:sldSz cx="9906000" cy="6858000" type="A4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AD93"/>
    <a:srgbClr val="0000FF"/>
    <a:srgbClr val="44B8C9"/>
    <a:srgbClr val="0A4F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3073" autoAdjust="0"/>
  </p:normalViewPr>
  <p:slideViewPr>
    <p:cSldViewPr snapToGrid="0" snapToObjects="1">
      <p:cViewPr>
        <p:scale>
          <a:sx n="70" d="100"/>
          <a:sy n="70" d="100"/>
        </p:scale>
        <p:origin x="-1134" y="-4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0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77109B-BE44-4B45-B179-F53CAEDF14FF}" type="doc">
      <dgm:prSet loTypeId="urn:microsoft.com/office/officeart/2005/8/layout/v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AR"/>
        </a:p>
      </dgm:t>
    </dgm:pt>
    <dgm:pt modelId="{CC5E0BE2-8DE7-492B-B626-7862D862EBAB}">
      <dgm:prSet phldrT="[Text]"/>
      <dgm:spPr/>
      <dgm:t>
        <a:bodyPr/>
        <a:lstStyle/>
        <a:p>
          <a:r>
            <a:rPr lang="es-AR" dirty="0" smtClean="0"/>
            <a:t>2023</a:t>
          </a:r>
          <a:endParaRPr lang="es-AR" dirty="0"/>
        </a:p>
      </dgm:t>
    </dgm:pt>
    <dgm:pt modelId="{329B78E2-6366-4FD5-AF1F-02AABC4A85B9}" type="parTrans" cxnId="{FB58E875-6BA0-45F5-859D-C4037D74BEF3}">
      <dgm:prSet/>
      <dgm:spPr/>
      <dgm:t>
        <a:bodyPr/>
        <a:lstStyle/>
        <a:p>
          <a:endParaRPr lang="es-AR"/>
        </a:p>
      </dgm:t>
    </dgm:pt>
    <dgm:pt modelId="{BB67C031-CCC5-4E12-AD93-373CD75C6DDA}" type="sibTrans" cxnId="{FB58E875-6BA0-45F5-859D-C4037D74BEF3}">
      <dgm:prSet/>
      <dgm:spPr/>
      <dgm:t>
        <a:bodyPr/>
        <a:lstStyle/>
        <a:p>
          <a:endParaRPr lang="es-AR"/>
        </a:p>
      </dgm:t>
    </dgm:pt>
    <dgm:pt modelId="{B985271E-7945-4F1F-A248-0E396777FB3D}">
      <dgm:prSet phldrT="[Text]" custT="1"/>
      <dgm:spPr/>
      <dgm:t>
        <a:bodyPr/>
        <a:lstStyle/>
        <a:p>
          <a:r>
            <a:rPr lang="es-AR" sz="3600" dirty="0" smtClean="0"/>
            <a:t>Inflación: 211%</a:t>
          </a:r>
          <a:endParaRPr lang="es-AR" sz="3600" dirty="0"/>
        </a:p>
      </dgm:t>
    </dgm:pt>
    <dgm:pt modelId="{E63AF587-37F2-4684-AC4D-BE13055A1C5D}" type="parTrans" cxnId="{67331F66-D9CE-4DE0-883E-46B0188E4BBB}">
      <dgm:prSet/>
      <dgm:spPr/>
      <dgm:t>
        <a:bodyPr/>
        <a:lstStyle/>
        <a:p>
          <a:endParaRPr lang="es-AR"/>
        </a:p>
      </dgm:t>
    </dgm:pt>
    <dgm:pt modelId="{B59E77ED-1E95-4924-AADC-50BB708134F2}" type="sibTrans" cxnId="{67331F66-D9CE-4DE0-883E-46B0188E4BBB}">
      <dgm:prSet/>
      <dgm:spPr/>
      <dgm:t>
        <a:bodyPr/>
        <a:lstStyle/>
        <a:p>
          <a:endParaRPr lang="es-AR"/>
        </a:p>
      </dgm:t>
    </dgm:pt>
    <dgm:pt modelId="{654E386D-46F3-46BE-AC31-63B4109ACA9D}">
      <dgm:prSet phldrT="[Text]" custT="1"/>
      <dgm:spPr/>
      <dgm:t>
        <a:bodyPr/>
        <a:lstStyle/>
        <a:p>
          <a:r>
            <a:rPr lang="es-AR" sz="3600" dirty="0" smtClean="0"/>
            <a:t>Aumento TC: 355% </a:t>
          </a:r>
          <a:endParaRPr lang="es-AR" sz="3600" dirty="0"/>
        </a:p>
      </dgm:t>
    </dgm:pt>
    <dgm:pt modelId="{4200264E-C980-48B6-8364-6384A200CD42}" type="parTrans" cxnId="{5382E7D0-B9BA-4AE7-B37E-EC598853D516}">
      <dgm:prSet/>
      <dgm:spPr/>
      <dgm:t>
        <a:bodyPr/>
        <a:lstStyle/>
        <a:p>
          <a:endParaRPr lang="es-AR"/>
        </a:p>
      </dgm:t>
    </dgm:pt>
    <dgm:pt modelId="{97F2B6A6-B885-4073-B6B6-104529781870}" type="sibTrans" cxnId="{5382E7D0-B9BA-4AE7-B37E-EC598853D516}">
      <dgm:prSet/>
      <dgm:spPr/>
      <dgm:t>
        <a:bodyPr/>
        <a:lstStyle/>
        <a:p>
          <a:endParaRPr lang="es-AR"/>
        </a:p>
      </dgm:t>
    </dgm:pt>
    <dgm:pt modelId="{204EC3E9-F9F6-4262-BA0D-DA8393EB7239}">
      <dgm:prSet phldrT="[Text]"/>
      <dgm:spPr/>
      <dgm:t>
        <a:bodyPr/>
        <a:lstStyle/>
        <a:p>
          <a:r>
            <a:rPr lang="es-AR" dirty="0" smtClean="0"/>
            <a:t>2024</a:t>
          </a:r>
          <a:endParaRPr lang="es-AR" dirty="0"/>
        </a:p>
      </dgm:t>
    </dgm:pt>
    <dgm:pt modelId="{5284E1C9-4CA3-4DD3-BDEA-08B92D502626}" type="parTrans" cxnId="{07709B7C-FE8F-4806-AC80-998C507790CC}">
      <dgm:prSet/>
      <dgm:spPr/>
      <dgm:t>
        <a:bodyPr/>
        <a:lstStyle/>
        <a:p>
          <a:endParaRPr lang="es-AR"/>
        </a:p>
      </dgm:t>
    </dgm:pt>
    <dgm:pt modelId="{897211CD-6D00-43C2-8DF5-7FBAF0E6A0B5}" type="sibTrans" cxnId="{07709B7C-FE8F-4806-AC80-998C507790CC}">
      <dgm:prSet/>
      <dgm:spPr/>
      <dgm:t>
        <a:bodyPr/>
        <a:lstStyle/>
        <a:p>
          <a:endParaRPr lang="es-AR"/>
        </a:p>
      </dgm:t>
    </dgm:pt>
    <dgm:pt modelId="{5AEAB8C7-AD7E-427A-9DDC-69E90463F960}">
      <dgm:prSet phldrT="[Text]" custT="1"/>
      <dgm:spPr/>
      <dgm:t>
        <a:bodyPr/>
        <a:lstStyle/>
        <a:p>
          <a:r>
            <a:rPr lang="es-AR" sz="3600" dirty="0" smtClean="0"/>
            <a:t>Inflación: 120%</a:t>
          </a:r>
          <a:endParaRPr lang="es-AR" sz="3600" dirty="0"/>
        </a:p>
      </dgm:t>
    </dgm:pt>
    <dgm:pt modelId="{494BB1FF-E8CC-49ED-9D01-C547292F5D00}" type="parTrans" cxnId="{010FBEF9-5FEC-4B79-890B-0AB0B687EC0E}">
      <dgm:prSet/>
      <dgm:spPr/>
      <dgm:t>
        <a:bodyPr/>
        <a:lstStyle/>
        <a:p>
          <a:endParaRPr lang="es-AR"/>
        </a:p>
      </dgm:t>
    </dgm:pt>
    <dgm:pt modelId="{FC343010-37A7-4F7F-93D7-845E598D5086}" type="sibTrans" cxnId="{010FBEF9-5FEC-4B79-890B-0AB0B687EC0E}">
      <dgm:prSet/>
      <dgm:spPr/>
      <dgm:t>
        <a:bodyPr/>
        <a:lstStyle/>
        <a:p>
          <a:endParaRPr lang="es-AR"/>
        </a:p>
      </dgm:t>
    </dgm:pt>
    <dgm:pt modelId="{008B21C9-3373-4BAE-9AAD-F94AD214D010}">
      <dgm:prSet phldrT="[Text]" custT="1"/>
      <dgm:spPr/>
      <dgm:t>
        <a:bodyPr/>
        <a:lstStyle/>
        <a:p>
          <a:r>
            <a:rPr lang="es-AR" sz="3600" dirty="0" smtClean="0"/>
            <a:t>Aumento TC: 26%</a:t>
          </a:r>
          <a:endParaRPr lang="es-AR" sz="3600" dirty="0"/>
        </a:p>
      </dgm:t>
    </dgm:pt>
    <dgm:pt modelId="{F1F0A0B6-D60E-4E86-BEAE-ACF5D67B2B06}" type="parTrans" cxnId="{97536091-6096-4A87-958C-809135DB9275}">
      <dgm:prSet/>
      <dgm:spPr/>
      <dgm:t>
        <a:bodyPr/>
        <a:lstStyle/>
        <a:p>
          <a:endParaRPr lang="es-AR"/>
        </a:p>
      </dgm:t>
    </dgm:pt>
    <dgm:pt modelId="{2D748070-28A9-4F65-8F67-5E9A575B389D}" type="sibTrans" cxnId="{97536091-6096-4A87-958C-809135DB9275}">
      <dgm:prSet/>
      <dgm:spPr/>
      <dgm:t>
        <a:bodyPr/>
        <a:lstStyle/>
        <a:p>
          <a:endParaRPr lang="es-AR"/>
        </a:p>
      </dgm:t>
    </dgm:pt>
    <dgm:pt modelId="{9BD26AC6-3D21-4E18-A7E6-6EEE3A1367BF}" type="pres">
      <dgm:prSet presAssocID="{4477109B-BE44-4B45-B179-F53CAEDF14FF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AR"/>
        </a:p>
      </dgm:t>
    </dgm:pt>
    <dgm:pt modelId="{25C1724C-41F5-488C-B9B1-5477B46D56CB}" type="pres">
      <dgm:prSet presAssocID="{CC5E0BE2-8DE7-492B-B626-7862D862EBAB}" presName="linNode" presStyleCnt="0"/>
      <dgm:spPr/>
    </dgm:pt>
    <dgm:pt modelId="{113F8431-1F53-4FCA-B122-861570D5BC89}" type="pres">
      <dgm:prSet presAssocID="{CC5E0BE2-8DE7-492B-B626-7862D862EBAB}" presName="parentShp" presStyleLbl="node1" presStyleIdx="0" presStyleCnt="2" custScaleX="7945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41FEBD9-D905-410C-965D-ED9F26E59212}" type="pres">
      <dgm:prSet presAssocID="{CC5E0BE2-8DE7-492B-B626-7862D862EBAB}" presName="childShp" presStyleLbl="bgAccFollowNode1" presStyleIdx="0" presStyleCnt="2" custScaleX="113697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9D1F42C-DC91-40C2-9A91-062026D747B8}" type="pres">
      <dgm:prSet presAssocID="{BB67C031-CCC5-4E12-AD93-373CD75C6DDA}" presName="spacing" presStyleCnt="0"/>
      <dgm:spPr/>
    </dgm:pt>
    <dgm:pt modelId="{D7B44BD0-F64A-43C1-B111-FA97B33985CE}" type="pres">
      <dgm:prSet presAssocID="{204EC3E9-F9F6-4262-BA0D-DA8393EB7239}" presName="linNode" presStyleCnt="0"/>
      <dgm:spPr/>
    </dgm:pt>
    <dgm:pt modelId="{08DB54E8-CA35-4411-AF13-103C02ED1190}" type="pres">
      <dgm:prSet presAssocID="{204EC3E9-F9F6-4262-BA0D-DA8393EB7239}" presName="parentShp" presStyleLbl="node1" presStyleIdx="1" presStyleCnt="2" custScaleX="7945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55DC17A-9305-4494-8455-9CDC464C838E}" type="pres">
      <dgm:prSet presAssocID="{204EC3E9-F9F6-4262-BA0D-DA8393EB7239}" presName="childShp" presStyleLbl="bgAccFollowNode1" presStyleIdx="1" presStyleCnt="2" custScaleX="113697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1D220876-7CDB-4CA4-A293-634D65CBF98E}" type="presOf" srcId="{008B21C9-3373-4BAE-9AAD-F94AD214D010}" destId="{255DC17A-9305-4494-8455-9CDC464C838E}" srcOrd="0" destOrd="1" presId="urn:microsoft.com/office/officeart/2005/8/layout/vList6"/>
    <dgm:cxn modelId="{FB58E875-6BA0-45F5-859D-C4037D74BEF3}" srcId="{4477109B-BE44-4B45-B179-F53CAEDF14FF}" destId="{CC5E0BE2-8DE7-492B-B626-7862D862EBAB}" srcOrd="0" destOrd="0" parTransId="{329B78E2-6366-4FD5-AF1F-02AABC4A85B9}" sibTransId="{BB67C031-CCC5-4E12-AD93-373CD75C6DDA}"/>
    <dgm:cxn modelId="{97536091-6096-4A87-958C-809135DB9275}" srcId="{204EC3E9-F9F6-4262-BA0D-DA8393EB7239}" destId="{008B21C9-3373-4BAE-9AAD-F94AD214D010}" srcOrd="1" destOrd="0" parTransId="{F1F0A0B6-D60E-4E86-BEAE-ACF5D67B2B06}" sibTransId="{2D748070-28A9-4F65-8F67-5E9A575B389D}"/>
    <dgm:cxn modelId="{94D7193C-4158-40B2-A554-5AA8C4131B3F}" type="presOf" srcId="{B985271E-7945-4F1F-A248-0E396777FB3D}" destId="{E41FEBD9-D905-410C-965D-ED9F26E59212}" srcOrd="0" destOrd="0" presId="urn:microsoft.com/office/officeart/2005/8/layout/vList6"/>
    <dgm:cxn modelId="{67331F66-D9CE-4DE0-883E-46B0188E4BBB}" srcId="{CC5E0BE2-8DE7-492B-B626-7862D862EBAB}" destId="{B985271E-7945-4F1F-A248-0E396777FB3D}" srcOrd="0" destOrd="0" parTransId="{E63AF587-37F2-4684-AC4D-BE13055A1C5D}" sibTransId="{B59E77ED-1E95-4924-AADC-50BB708134F2}"/>
    <dgm:cxn modelId="{BD386B75-42F6-4F20-BB4F-B5330F176F8C}" type="presOf" srcId="{CC5E0BE2-8DE7-492B-B626-7862D862EBAB}" destId="{113F8431-1F53-4FCA-B122-861570D5BC89}" srcOrd="0" destOrd="0" presId="urn:microsoft.com/office/officeart/2005/8/layout/vList6"/>
    <dgm:cxn modelId="{010FBEF9-5FEC-4B79-890B-0AB0B687EC0E}" srcId="{204EC3E9-F9F6-4262-BA0D-DA8393EB7239}" destId="{5AEAB8C7-AD7E-427A-9DDC-69E90463F960}" srcOrd="0" destOrd="0" parTransId="{494BB1FF-E8CC-49ED-9D01-C547292F5D00}" sibTransId="{FC343010-37A7-4F7F-93D7-845E598D5086}"/>
    <dgm:cxn modelId="{2DDE42D8-DB44-4D53-A31F-7FC9352562A0}" type="presOf" srcId="{204EC3E9-F9F6-4262-BA0D-DA8393EB7239}" destId="{08DB54E8-CA35-4411-AF13-103C02ED1190}" srcOrd="0" destOrd="0" presId="urn:microsoft.com/office/officeart/2005/8/layout/vList6"/>
    <dgm:cxn modelId="{5382E7D0-B9BA-4AE7-B37E-EC598853D516}" srcId="{CC5E0BE2-8DE7-492B-B626-7862D862EBAB}" destId="{654E386D-46F3-46BE-AC31-63B4109ACA9D}" srcOrd="1" destOrd="0" parTransId="{4200264E-C980-48B6-8364-6384A200CD42}" sibTransId="{97F2B6A6-B885-4073-B6B6-104529781870}"/>
    <dgm:cxn modelId="{5AD3FA8B-2ABD-4062-8C51-7B4D038F4FC3}" type="presOf" srcId="{4477109B-BE44-4B45-B179-F53CAEDF14FF}" destId="{9BD26AC6-3D21-4E18-A7E6-6EEE3A1367BF}" srcOrd="0" destOrd="0" presId="urn:microsoft.com/office/officeart/2005/8/layout/vList6"/>
    <dgm:cxn modelId="{31F1AC8D-A7C9-4FE6-A80C-5AEF15D562A1}" type="presOf" srcId="{5AEAB8C7-AD7E-427A-9DDC-69E90463F960}" destId="{255DC17A-9305-4494-8455-9CDC464C838E}" srcOrd="0" destOrd="0" presId="urn:microsoft.com/office/officeart/2005/8/layout/vList6"/>
    <dgm:cxn modelId="{49242A32-4904-45D8-8086-BB85A35F314B}" type="presOf" srcId="{654E386D-46F3-46BE-AC31-63B4109ACA9D}" destId="{E41FEBD9-D905-410C-965D-ED9F26E59212}" srcOrd="0" destOrd="1" presId="urn:microsoft.com/office/officeart/2005/8/layout/vList6"/>
    <dgm:cxn modelId="{07709B7C-FE8F-4806-AC80-998C507790CC}" srcId="{4477109B-BE44-4B45-B179-F53CAEDF14FF}" destId="{204EC3E9-F9F6-4262-BA0D-DA8393EB7239}" srcOrd="1" destOrd="0" parTransId="{5284E1C9-4CA3-4DD3-BDEA-08B92D502626}" sibTransId="{897211CD-6D00-43C2-8DF5-7FBAF0E6A0B5}"/>
    <dgm:cxn modelId="{148099F7-AEBE-4D23-B658-E6550CF4A29D}" type="presParOf" srcId="{9BD26AC6-3D21-4E18-A7E6-6EEE3A1367BF}" destId="{25C1724C-41F5-488C-B9B1-5477B46D56CB}" srcOrd="0" destOrd="0" presId="urn:microsoft.com/office/officeart/2005/8/layout/vList6"/>
    <dgm:cxn modelId="{FE238730-DCB0-4C0F-A2E6-10B06E2E21FB}" type="presParOf" srcId="{25C1724C-41F5-488C-B9B1-5477B46D56CB}" destId="{113F8431-1F53-4FCA-B122-861570D5BC89}" srcOrd="0" destOrd="0" presId="urn:microsoft.com/office/officeart/2005/8/layout/vList6"/>
    <dgm:cxn modelId="{1D9D1B0E-CD1C-4798-A18F-06E2B32A89F1}" type="presParOf" srcId="{25C1724C-41F5-488C-B9B1-5477B46D56CB}" destId="{E41FEBD9-D905-410C-965D-ED9F26E59212}" srcOrd="1" destOrd="0" presId="urn:microsoft.com/office/officeart/2005/8/layout/vList6"/>
    <dgm:cxn modelId="{52841614-C19D-4B17-A4E0-58CA99564BE8}" type="presParOf" srcId="{9BD26AC6-3D21-4E18-A7E6-6EEE3A1367BF}" destId="{09D1F42C-DC91-40C2-9A91-062026D747B8}" srcOrd="1" destOrd="0" presId="urn:microsoft.com/office/officeart/2005/8/layout/vList6"/>
    <dgm:cxn modelId="{FE00761F-BCA8-4CF7-9202-7AA1A7E2FBD1}" type="presParOf" srcId="{9BD26AC6-3D21-4E18-A7E6-6EEE3A1367BF}" destId="{D7B44BD0-F64A-43C1-B111-FA97B33985CE}" srcOrd="2" destOrd="0" presId="urn:microsoft.com/office/officeart/2005/8/layout/vList6"/>
    <dgm:cxn modelId="{F2077094-3875-4065-BBCC-7B1E879DA352}" type="presParOf" srcId="{D7B44BD0-F64A-43C1-B111-FA97B33985CE}" destId="{08DB54E8-CA35-4411-AF13-103C02ED1190}" srcOrd="0" destOrd="0" presId="urn:microsoft.com/office/officeart/2005/8/layout/vList6"/>
    <dgm:cxn modelId="{0F0E03E7-A17D-4027-B01E-95631DDA51E6}" type="presParOf" srcId="{D7B44BD0-F64A-43C1-B111-FA97B33985CE}" destId="{255DC17A-9305-4494-8455-9CDC464C838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B46655-85AA-491D-85F6-B29AB06D48E7}" type="doc">
      <dgm:prSet loTypeId="urn:microsoft.com/office/officeart/2005/8/layout/process2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s-AR"/>
        </a:p>
      </dgm:t>
    </dgm:pt>
    <dgm:pt modelId="{7994061E-280A-4D87-A02B-9C0B0994F3F5}">
      <dgm:prSet phldrT="[Text]"/>
      <dgm:spPr/>
      <dgm:t>
        <a:bodyPr/>
        <a:lstStyle/>
        <a:p>
          <a:r>
            <a:rPr lang="es-AR" dirty="0" smtClean="0"/>
            <a:t>RESULTADO</a:t>
          </a:r>
          <a:r>
            <a:rPr lang="es-AR" baseline="0" dirty="0" smtClean="0"/>
            <a:t> NETO antes de deducciones personales </a:t>
          </a:r>
          <a:endParaRPr lang="es-AR" dirty="0"/>
        </a:p>
      </dgm:t>
    </dgm:pt>
    <dgm:pt modelId="{C2954BEB-11D4-46D1-8CAC-4D7CA07454B4}" type="parTrans" cxnId="{B7396DBB-0FA0-4801-9892-B9D0910696B4}">
      <dgm:prSet/>
      <dgm:spPr/>
      <dgm:t>
        <a:bodyPr/>
        <a:lstStyle/>
        <a:p>
          <a:endParaRPr lang="es-AR"/>
        </a:p>
      </dgm:t>
    </dgm:pt>
    <dgm:pt modelId="{0DED4629-AA74-43C2-A269-6721A6745226}" type="sibTrans" cxnId="{B7396DBB-0FA0-4801-9892-B9D0910696B4}">
      <dgm:prSet/>
      <dgm:spPr/>
      <dgm:t>
        <a:bodyPr/>
        <a:lstStyle/>
        <a:p>
          <a:endParaRPr lang="es-AR"/>
        </a:p>
      </dgm:t>
    </dgm:pt>
    <dgm:pt modelId="{18F95A26-45FF-4075-80F0-F2CB63FEB29B}">
      <dgm:prSet phldrT="[Text]"/>
      <dgm:spPr/>
      <dgm:t>
        <a:bodyPr/>
        <a:lstStyle/>
        <a:p>
          <a:r>
            <a:rPr lang="es-AR" dirty="0" smtClean="0"/>
            <a:t>DEDUCCIONES PERSONALES: actualizadas por RIPTE anual</a:t>
          </a:r>
          <a:endParaRPr lang="es-AR" dirty="0"/>
        </a:p>
      </dgm:t>
    </dgm:pt>
    <dgm:pt modelId="{67E19AF6-2D54-4359-A6B3-05FF2E53496A}" type="parTrans" cxnId="{778942CF-99F9-409B-BE7C-460608E46179}">
      <dgm:prSet/>
      <dgm:spPr/>
      <dgm:t>
        <a:bodyPr/>
        <a:lstStyle/>
        <a:p>
          <a:endParaRPr lang="es-AR"/>
        </a:p>
      </dgm:t>
    </dgm:pt>
    <dgm:pt modelId="{1438A2E1-3968-465D-90AF-F428345D4452}" type="sibTrans" cxnId="{778942CF-99F9-409B-BE7C-460608E46179}">
      <dgm:prSet/>
      <dgm:spPr/>
      <dgm:t>
        <a:bodyPr/>
        <a:lstStyle/>
        <a:p>
          <a:endParaRPr lang="es-AR"/>
        </a:p>
      </dgm:t>
    </dgm:pt>
    <dgm:pt modelId="{55153121-D513-4FE4-AE2C-561153712EEB}">
      <dgm:prSet phldrT="[Text]"/>
      <dgm:spPr/>
      <dgm:t>
        <a:bodyPr/>
        <a:lstStyle/>
        <a:p>
          <a:r>
            <a:rPr lang="es-AR" dirty="0" smtClean="0"/>
            <a:t>Determinación del impuesto con tabla ajustada por RIPTE</a:t>
          </a:r>
          <a:endParaRPr lang="es-AR" dirty="0"/>
        </a:p>
      </dgm:t>
    </dgm:pt>
    <dgm:pt modelId="{AE8E27D5-F1F0-4CD2-ADC0-71B5CACAEFF9}" type="parTrans" cxnId="{37DEF5D7-FCB7-43DC-A98E-7A1F97769BAE}">
      <dgm:prSet/>
      <dgm:spPr/>
      <dgm:t>
        <a:bodyPr/>
        <a:lstStyle/>
        <a:p>
          <a:endParaRPr lang="es-AR"/>
        </a:p>
      </dgm:t>
    </dgm:pt>
    <dgm:pt modelId="{84C4E04B-DE25-48AE-9B49-A770CE61B903}" type="sibTrans" cxnId="{37DEF5D7-FCB7-43DC-A98E-7A1F97769BAE}">
      <dgm:prSet/>
      <dgm:spPr/>
      <dgm:t>
        <a:bodyPr/>
        <a:lstStyle/>
        <a:p>
          <a:endParaRPr lang="es-AR"/>
        </a:p>
      </dgm:t>
    </dgm:pt>
    <dgm:pt modelId="{F391501C-35A5-4D6C-A09D-1F74297FDB98}">
      <dgm:prSet phldrT="[Text]"/>
      <dgm:spPr/>
      <dgm:t>
        <a:bodyPr/>
        <a:lstStyle/>
        <a:p>
          <a:r>
            <a:rPr lang="es-AR" dirty="0" smtClean="0"/>
            <a:t>Deducción de retenciones/percepciones</a:t>
          </a:r>
          <a:endParaRPr lang="es-AR" dirty="0"/>
        </a:p>
      </dgm:t>
    </dgm:pt>
    <dgm:pt modelId="{AC09A047-CDC4-4898-8774-3481C1C0433E}" type="parTrans" cxnId="{92766113-5929-4E72-AB83-9F5979A86AAD}">
      <dgm:prSet/>
      <dgm:spPr/>
      <dgm:t>
        <a:bodyPr/>
        <a:lstStyle/>
        <a:p>
          <a:endParaRPr lang="es-AR"/>
        </a:p>
      </dgm:t>
    </dgm:pt>
    <dgm:pt modelId="{740405CC-6453-4AE9-9322-32068421711C}" type="sibTrans" cxnId="{92766113-5929-4E72-AB83-9F5979A86AAD}">
      <dgm:prSet/>
      <dgm:spPr/>
      <dgm:t>
        <a:bodyPr/>
        <a:lstStyle/>
        <a:p>
          <a:endParaRPr lang="es-AR"/>
        </a:p>
      </dgm:t>
    </dgm:pt>
    <dgm:pt modelId="{0C603772-3AB7-47B9-BAC9-7A8E57D6FAB8}" type="pres">
      <dgm:prSet presAssocID="{00B46655-85AA-491D-85F6-B29AB06D48E7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A0FAA0AC-927B-4C2D-9E19-D2287FF158F3}" type="pres">
      <dgm:prSet presAssocID="{7994061E-280A-4D87-A02B-9C0B0994F3F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225D1B1-ADD2-4036-AF9B-5F0D69EC035B}" type="pres">
      <dgm:prSet presAssocID="{0DED4629-AA74-43C2-A269-6721A6745226}" presName="sibTrans" presStyleLbl="sibTrans2D1" presStyleIdx="0" presStyleCnt="3"/>
      <dgm:spPr/>
      <dgm:t>
        <a:bodyPr/>
        <a:lstStyle/>
        <a:p>
          <a:endParaRPr lang="es-AR"/>
        </a:p>
      </dgm:t>
    </dgm:pt>
    <dgm:pt modelId="{A279F697-A74F-434B-AC93-BB3F5C5E09C7}" type="pres">
      <dgm:prSet presAssocID="{0DED4629-AA74-43C2-A269-6721A6745226}" presName="connectorText" presStyleLbl="sibTrans2D1" presStyleIdx="0" presStyleCnt="3"/>
      <dgm:spPr/>
      <dgm:t>
        <a:bodyPr/>
        <a:lstStyle/>
        <a:p>
          <a:endParaRPr lang="es-AR"/>
        </a:p>
      </dgm:t>
    </dgm:pt>
    <dgm:pt modelId="{14BDFAB1-C434-4BB0-839F-18DBA7A15071}" type="pres">
      <dgm:prSet presAssocID="{18F95A26-45FF-4075-80F0-F2CB63FEB29B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F9A0653-3714-4812-86AB-2550A3155B22}" type="pres">
      <dgm:prSet presAssocID="{1438A2E1-3968-465D-90AF-F428345D4452}" presName="sibTrans" presStyleLbl="sibTrans2D1" presStyleIdx="1" presStyleCnt="3"/>
      <dgm:spPr/>
      <dgm:t>
        <a:bodyPr/>
        <a:lstStyle/>
        <a:p>
          <a:endParaRPr lang="es-AR"/>
        </a:p>
      </dgm:t>
    </dgm:pt>
    <dgm:pt modelId="{4529B73C-191A-422F-AE6E-1030EE30D13D}" type="pres">
      <dgm:prSet presAssocID="{1438A2E1-3968-465D-90AF-F428345D4452}" presName="connectorText" presStyleLbl="sibTrans2D1" presStyleIdx="1" presStyleCnt="3"/>
      <dgm:spPr/>
      <dgm:t>
        <a:bodyPr/>
        <a:lstStyle/>
        <a:p>
          <a:endParaRPr lang="es-AR"/>
        </a:p>
      </dgm:t>
    </dgm:pt>
    <dgm:pt modelId="{3461FF3D-6D95-4373-A070-15B40C99A618}" type="pres">
      <dgm:prSet presAssocID="{55153121-D513-4FE4-AE2C-561153712EE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B235386-B8EF-4B51-8E60-277E4E482104}" type="pres">
      <dgm:prSet presAssocID="{84C4E04B-DE25-48AE-9B49-A770CE61B903}" presName="sibTrans" presStyleLbl="sibTrans2D1" presStyleIdx="2" presStyleCnt="3"/>
      <dgm:spPr/>
      <dgm:t>
        <a:bodyPr/>
        <a:lstStyle/>
        <a:p>
          <a:endParaRPr lang="es-AR"/>
        </a:p>
      </dgm:t>
    </dgm:pt>
    <dgm:pt modelId="{EC11D768-8409-4DC2-9514-0702A460A120}" type="pres">
      <dgm:prSet presAssocID="{84C4E04B-DE25-48AE-9B49-A770CE61B903}" presName="connectorText" presStyleLbl="sibTrans2D1" presStyleIdx="2" presStyleCnt="3"/>
      <dgm:spPr/>
      <dgm:t>
        <a:bodyPr/>
        <a:lstStyle/>
        <a:p>
          <a:endParaRPr lang="es-AR"/>
        </a:p>
      </dgm:t>
    </dgm:pt>
    <dgm:pt modelId="{5136D9B9-0F6A-42CD-988D-819EA84411F5}" type="pres">
      <dgm:prSet presAssocID="{F391501C-35A5-4D6C-A09D-1F74297FDB9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37DEF5D7-FCB7-43DC-A98E-7A1F97769BAE}" srcId="{00B46655-85AA-491D-85F6-B29AB06D48E7}" destId="{55153121-D513-4FE4-AE2C-561153712EEB}" srcOrd="2" destOrd="0" parTransId="{AE8E27D5-F1F0-4CD2-ADC0-71B5CACAEFF9}" sibTransId="{84C4E04B-DE25-48AE-9B49-A770CE61B903}"/>
    <dgm:cxn modelId="{D8A064B9-C86E-44DD-A45D-BF6469950AD0}" type="presOf" srcId="{84C4E04B-DE25-48AE-9B49-A770CE61B903}" destId="{EC11D768-8409-4DC2-9514-0702A460A120}" srcOrd="1" destOrd="0" presId="urn:microsoft.com/office/officeart/2005/8/layout/process2"/>
    <dgm:cxn modelId="{778942CF-99F9-409B-BE7C-460608E46179}" srcId="{00B46655-85AA-491D-85F6-B29AB06D48E7}" destId="{18F95A26-45FF-4075-80F0-F2CB63FEB29B}" srcOrd="1" destOrd="0" parTransId="{67E19AF6-2D54-4359-A6B3-05FF2E53496A}" sibTransId="{1438A2E1-3968-465D-90AF-F428345D4452}"/>
    <dgm:cxn modelId="{3DBB0873-9757-49D6-A8DE-DC20E63FC9C4}" type="presOf" srcId="{0DED4629-AA74-43C2-A269-6721A6745226}" destId="{A279F697-A74F-434B-AC93-BB3F5C5E09C7}" srcOrd="1" destOrd="0" presId="urn:microsoft.com/office/officeart/2005/8/layout/process2"/>
    <dgm:cxn modelId="{8B095031-886F-4045-8721-B7637563D4B6}" type="presOf" srcId="{00B46655-85AA-491D-85F6-B29AB06D48E7}" destId="{0C603772-3AB7-47B9-BAC9-7A8E57D6FAB8}" srcOrd="0" destOrd="0" presId="urn:microsoft.com/office/officeart/2005/8/layout/process2"/>
    <dgm:cxn modelId="{6D4BBA13-8C14-4EEE-8C21-10D78A117F05}" type="presOf" srcId="{F391501C-35A5-4D6C-A09D-1F74297FDB98}" destId="{5136D9B9-0F6A-42CD-988D-819EA84411F5}" srcOrd="0" destOrd="0" presId="urn:microsoft.com/office/officeart/2005/8/layout/process2"/>
    <dgm:cxn modelId="{B7396DBB-0FA0-4801-9892-B9D0910696B4}" srcId="{00B46655-85AA-491D-85F6-B29AB06D48E7}" destId="{7994061E-280A-4D87-A02B-9C0B0994F3F5}" srcOrd="0" destOrd="0" parTransId="{C2954BEB-11D4-46D1-8CAC-4D7CA07454B4}" sibTransId="{0DED4629-AA74-43C2-A269-6721A6745226}"/>
    <dgm:cxn modelId="{EFFA5DB1-54FE-4DAE-9C01-1B4F37F2926F}" type="presOf" srcId="{1438A2E1-3968-465D-90AF-F428345D4452}" destId="{4529B73C-191A-422F-AE6E-1030EE30D13D}" srcOrd="1" destOrd="0" presId="urn:microsoft.com/office/officeart/2005/8/layout/process2"/>
    <dgm:cxn modelId="{3E1E943A-D595-4F8B-B196-159D3BD37004}" type="presOf" srcId="{7994061E-280A-4D87-A02B-9C0B0994F3F5}" destId="{A0FAA0AC-927B-4C2D-9E19-D2287FF158F3}" srcOrd="0" destOrd="0" presId="urn:microsoft.com/office/officeart/2005/8/layout/process2"/>
    <dgm:cxn modelId="{92766113-5929-4E72-AB83-9F5979A86AAD}" srcId="{00B46655-85AA-491D-85F6-B29AB06D48E7}" destId="{F391501C-35A5-4D6C-A09D-1F74297FDB98}" srcOrd="3" destOrd="0" parTransId="{AC09A047-CDC4-4898-8774-3481C1C0433E}" sibTransId="{740405CC-6453-4AE9-9322-32068421711C}"/>
    <dgm:cxn modelId="{C876E7A1-C4CA-421A-B807-7F409A53F2CA}" type="presOf" srcId="{84C4E04B-DE25-48AE-9B49-A770CE61B903}" destId="{8B235386-B8EF-4B51-8E60-277E4E482104}" srcOrd="0" destOrd="0" presId="urn:microsoft.com/office/officeart/2005/8/layout/process2"/>
    <dgm:cxn modelId="{C2DAF989-8EA5-418D-8B92-00A388656A18}" type="presOf" srcId="{55153121-D513-4FE4-AE2C-561153712EEB}" destId="{3461FF3D-6D95-4373-A070-15B40C99A618}" srcOrd="0" destOrd="0" presId="urn:microsoft.com/office/officeart/2005/8/layout/process2"/>
    <dgm:cxn modelId="{C421922C-A875-434D-8F82-FB4826E0C15F}" type="presOf" srcId="{18F95A26-45FF-4075-80F0-F2CB63FEB29B}" destId="{14BDFAB1-C434-4BB0-839F-18DBA7A15071}" srcOrd="0" destOrd="0" presId="urn:microsoft.com/office/officeart/2005/8/layout/process2"/>
    <dgm:cxn modelId="{2A60A79B-A32B-4D4A-896F-BED668240950}" type="presOf" srcId="{1438A2E1-3968-465D-90AF-F428345D4452}" destId="{AF9A0653-3714-4812-86AB-2550A3155B22}" srcOrd="0" destOrd="0" presId="urn:microsoft.com/office/officeart/2005/8/layout/process2"/>
    <dgm:cxn modelId="{6BDB7783-E112-4B78-99D3-5A1A4A9CFD66}" type="presOf" srcId="{0DED4629-AA74-43C2-A269-6721A6745226}" destId="{4225D1B1-ADD2-4036-AF9B-5F0D69EC035B}" srcOrd="0" destOrd="0" presId="urn:microsoft.com/office/officeart/2005/8/layout/process2"/>
    <dgm:cxn modelId="{F95D49E6-D362-4C00-BA24-0AC2F923DF12}" type="presParOf" srcId="{0C603772-3AB7-47B9-BAC9-7A8E57D6FAB8}" destId="{A0FAA0AC-927B-4C2D-9E19-D2287FF158F3}" srcOrd="0" destOrd="0" presId="urn:microsoft.com/office/officeart/2005/8/layout/process2"/>
    <dgm:cxn modelId="{4BF29425-7845-48BF-A953-87368C9B18DD}" type="presParOf" srcId="{0C603772-3AB7-47B9-BAC9-7A8E57D6FAB8}" destId="{4225D1B1-ADD2-4036-AF9B-5F0D69EC035B}" srcOrd="1" destOrd="0" presId="urn:microsoft.com/office/officeart/2005/8/layout/process2"/>
    <dgm:cxn modelId="{6866E025-3D67-4430-B2D6-F26746BFD1D0}" type="presParOf" srcId="{4225D1B1-ADD2-4036-AF9B-5F0D69EC035B}" destId="{A279F697-A74F-434B-AC93-BB3F5C5E09C7}" srcOrd="0" destOrd="0" presId="urn:microsoft.com/office/officeart/2005/8/layout/process2"/>
    <dgm:cxn modelId="{A040E341-C4E1-403D-850E-1FC3D0B78704}" type="presParOf" srcId="{0C603772-3AB7-47B9-BAC9-7A8E57D6FAB8}" destId="{14BDFAB1-C434-4BB0-839F-18DBA7A15071}" srcOrd="2" destOrd="0" presId="urn:microsoft.com/office/officeart/2005/8/layout/process2"/>
    <dgm:cxn modelId="{DADB1648-48E3-4ABE-B390-423298E2A420}" type="presParOf" srcId="{0C603772-3AB7-47B9-BAC9-7A8E57D6FAB8}" destId="{AF9A0653-3714-4812-86AB-2550A3155B22}" srcOrd="3" destOrd="0" presId="urn:microsoft.com/office/officeart/2005/8/layout/process2"/>
    <dgm:cxn modelId="{6570DD0D-D669-4DF6-A4C0-B57F1D88167D}" type="presParOf" srcId="{AF9A0653-3714-4812-86AB-2550A3155B22}" destId="{4529B73C-191A-422F-AE6E-1030EE30D13D}" srcOrd="0" destOrd="0" presId="urn:microsoft.com/office/officeart/2005/8/layout/process2"/>
    <dgm:cxn modelId="{5BDC6710-BEDA-4CCE-B757-9CB5B35C43EB}" type="presParOf" srcId="{0C603772-3AB7-47B9-BAC9-7A8E57D6FAB8}" destId="{3461FF3D-6D95-4373-A070-15B40C99A618}" srcOrd="4" destOrd="0" presId="urn:microsoft.com/office/officeart/2005/8/layout/process2"/>
    <dgm:cxn modelId="{CDA88CD9-56E4-49AE-A0C4-293B3790C3CD}" type="presParOf" srcId="{0C603772-3AB7-47B9-BAC9-7A8E57D6FAB8}" destId="{8B235386-B8EF-4B51-8E60-277E4E482104}" srcOrd="5" destOrd="0" presId="urn:microsoft.com/office/officeart/2005/8/layout/process2"/>
    <dgm:cxn modelId="{F1F18A5A-F746-49A6-983D-27837FBB257B}" type="presParOf" srcId="{8B235386-B8EF-4B51-8E60-277E4E482104}" destId="{EC11D768-8409-4DC2-9514-0702A460A120}" srcOrd="0" destOrd="0" presId="urn:microsoft.com/office/officeart/2005/8/layout/process2"/>
    <dgm:cxn modelId="{9F142902-A1F2-4B0E-85E8-85185E6CF662}" type="presParOf" srcId="{0C603772-3AB7-47B9-BAC9-7A8E57D6FAB8}" destId="{5136D9B9-0F6A-42CD-988D-819EA84411F5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B46655-85AA-491D-85F6-B29AB06D48E7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7994061E-280A-4D87-A02B-9C0B0994F3F5}">
      <dgm:prSet phldrT="[Text]"/>
      <dgm:spPr/>
      <dgm:t>
        <a:bodyPr/>
        <a:lstStyle/>
        <a:p>
          <a:r>
            <a:rPr lang="es-AR" dirty="0" smtClean="0"/>
            <a:t>RDO NETO 2023 antes de deducciones personales, AJUSTADO POR IPC (jun24/dic23) </a:t>
          </a:r>
          <a:r>
            <a:rPr lang="es-AR" b="1" u="sng" dirty="0" smtClean="0"/>
            <a:t>1,7977</a:t>
          </a:r>
          <a:endParaRPr lang="es-AR" b="1" u="sng" dirty="0"/>
        </a:p>
      </dgm:t>
    </dgm:pt>
    <dgm:pt modelId="{C2954BEB-11D4-46D1-8CAC-4D7CA07454B4}" type="parTrans" cxnId="{B7396DBB-0FA0-4801-9892-B9D0910696B4}">
      <dgm:prSet/>
      <dgm:spPr/>
      <dgm:t>
        <a:bodyPr/>
        <a:lstStyle/>
        <a:p>
          <a:endParaRPr lang="es-AR"/>
        </a:p>
      </dgm:t>
    </dgm:pt>
    <dgm:pt modelId="{0DED4629-AA74-43C2-A269-6721A6745226}" type="sibTrans" cxnId="{B7396DBB-0FA0-4801-9892-B9D0910696B4}">
      <dgm:prSet/>
      <dgm:spPr/>
      <dgm:t>
        <a:bodyPr/>
        <a:lstStyle/>
        <a:p>
          <a:endParaRPr lang="es-AR"/>
        </a:p>
      </dgm:t>
    </dgm:pt>
    <dgm:pt modelId="{18F95A26-45FF-4075-80F0-F2CB63FEB29B}">
      <dgm:prSet phldrT="[Text]"/>
      <dgm:spPr/>
      <dgm:t>
        <a:bodyPr/>
        <a:lstStyle/>
        <a:p>
          <a:r>
            <a:rPr lang="es-AR" dirty="0" smtClean="0"/>
            <a:t>DEDUCCIONES PERSONALES: previstas en la Ley 27.743</a:t>
          </a:r>
          <a:endParaRPr lang="es-AR" dirty="0"/>
        </a:p>
      </dgm:t>
    </dgm:pt>
    <dgm:pt modelId="{67E19AF6-2D54-4359-A6B3-05FF2E53496A}" type="parTrans" cxnId="{778942CF-99F9-409B-BE7C-460608E46179}">
      <dgm:prSet/>
      <dgm:spPr/>
      <dgm:t>
        <a:bodyPr/>
        <a:lstStyle/>
        <a:p>
          <a:endParaRPr lang="es-AR"/>
        </a:p>
      </dgm:t>
    </dgm:pt>
    <dgm:pt modelId="{1438A2E1-3968-465D-90AF-F428345D4452}" type="sibTrans" cxnId="{778942CF-99F9-409B-BE7C-460608E46179}">
      <dgm:prSet/>
      <dgm:spPr/>
      <dgm:t>
        <a:bodyPr/>
        <a:lstStyle/>
        <a:p>
          <a:endParaRPr lang="es-AR"/>
        </a:p>
      </dgm:t>
    </dgm:pt>
    <dgm:pt modelId="{55153121-D513-4FE4-AE2C-561153712EEB}">
      <dgm:prSet phldrT="[Text]"/>
      <dgm:spPr/>
      <dgm:t>
        <a:bodyPr/>
        <a:lstStyle/>
        <a:p>
          <a:r>
            <a:rPr lang="es-AR" dirty="0" smtClean="0"/>
            <a:t>Determinación del Impuesto con tabla 2024</a:t>
          </a:r>
          <a:endParaRPr lang="es-AR" dirty="0"/>
        </a:p>
      </dgm:t>
    </dgm:pt>
    <dgm:pt modelId="{AE8E27D5-F1F0-4CD2-ADC0-71B5CACAEFF9}" type="parTrans" cxnId="{37DEF5D7-FCB7-43DC-A98E-7A1F97769BAE}">
      <dgm:prSet/>
      <dgm:spPr/>
      <dgm:t>
        <a:bodyPr/>
        <a:lstStyle/>
        <a:p>
          <a:endParaRPr lang="es-AR"/>
        </a:p>
      </dgm:t>
    </dgm:pt>
    <dgm:pt modelId="{84C4E04B-DE25-48AE-9B49-A770CE61B903}" type="sibTrans" cxnId="{37DEF5D7-FCB7-43DC-A98E-7A1F97769BAE}">
      <dgm:prSet/>
      <dgm:spPr/>
      <dgm:t>
        <a:bodyPr/>
        <a:lstStyle/>
        <a:p>
          <a:endParaRPr lang="es-AR"/>
        </a:p>
      </dgm:t>
    </dgm:pt>
    <dgm:pt modelId="{8C2C2762-0E6A-4469-9C04-EF2F813AA4A8}">
      <dgm:prSet phldrT="[Text]"/>
      <dgm:spPr/>
      <dgm:t>
        <a:bodyPr/>
        <a:lstStyle/>
        <a:p>
          <a:r>
            <a:rPr lang="es-AR" dirty="0" smtClean="0"/>
            <a:t>Deducción de retenciones/percepciones 2023 ajustadas por IPC </a:t>
          </a:r>
          <a:r>
            <a:rPr lang="es-AR" b="1" u="sng" dirty="0" smtClean="0"/>
            <a:t>1,7977</a:t>
          </a:r>
          <a:endParaRPr lang="es-AR" dirty="0"/>
        </a:p>
      </dgm:t>
    </dgm:pt>
    <dgm:pt modelId="{A8EDAE07-1FD1-4928-8F3D-5E988978502B}" type="parTrans" cxnId="{10517956-C407-440A-ACF2-05FDE2BFB0D7}">
      <dgm:prSet/>
      <dgm:spPr/>
      <dgm:t>
        <a:bodyPr/>
        <a:lstStyle/>
        <a:p>
          <a:endParaRPr lang="es-AR"/>
        </a:p>
      </dgm:t>
    </dgm:pt>
    <dgm:pt modelId="{86AD9273-6AF4-49C4-954D-9266F63ECCD0}" type="sibTrans" cxnId="{10517956-C407-440A-ACF2-05FDE2BFB0D7}">
      <dgm:prSet/>
      <dgm:spPr/>
      <dgm:t>
        <a:bodyPr/>
        <a:lstStyle/>
        <a:p>
          <a:endParaRPr lang="es-AR"/>
        </a:p>
      </dgm:t>
    </dgm:pt>
    <dgm:pt modelId="{414AF1D2-D50A-4991-BAB5-B93185730755}" type="pres">
      <dgm:prSet presAssocID="{00B46655-85AA-491D-85F6-B29AB06D48E7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4E03C62A-8E6B-44A6-BE72-083320E573D2}" type="pres">
      <dgm:prSet presAssocID="{7994061E-280A-4D87-A02B-9C0B0994F3F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58CE503-CF22-412A-AA28-6B9BA04D9DEC}" type="pres">
      <dgm:prSet presAssocID="{0DED4629-AA74-43C2-A269-6721A6745226}" presName="sibTrans" presStyleLbl="sibTrans2D1" presStyleIdx="0" presStyleCnt="3"/>
      <dgm:spPr/>
      <dgm:t>
        <a:bodyPr/>
        <a:lstStyle/>
        <a:p>
          <a:endParaRPr lang="es-AR"/>
        </a:p>
      </dgm:t>
    </dgm:pt>
    <dgm:pt modelId="{2B689AD9-A484-47E6-9BC3-9E8FE470BE05}" type="pres">
      <dgm:prSet presAssocID="{0DED4629-AA74-43C2-A269-6721A6745226}" presName="connectorText" presStyleLbl="sibTrans2D1" presStyleIdx="0" presStyleCnt="3"/>
      <dgm:spPr/>
      <dgm:t>
        <a:bodyPr/>
        <a:lstStyle/>
        <a:p>
          <a:endParaRPr lang="es-AR"/>
        </a:p>
      </dgm:t>
    </dgm:pt>
    <dgm:pt modelId="{DF2EC40F-30C9-491B-A770-1939610E3879}" type="pres">
      <dgm:prSet presAssocID="{18F95A26-45FF-4075-80F0-F2CB63FEB29B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CB6BDBC-760C-4690-B06C-FD6BC05A7AEF}" type="pres">
      <dgm:prSet presAssocID="{1438A2E1-3968-465D-90AF-F428345D4452}" presName="sibTrans" presStyleLbl="sibTrans2D1" presStyleIdx="1" presStyleCnt="3"/>
      <dgm:spPr/>
      <dgm:t>
        <a:bodyPr/>
        <a:lstStyle/>
        <a:p>
          <a:endParaRPr lang="es-AR"/>
        </a:p>
      </dgm:t>
    </dgm:pt>
    <dgm:pt modelId="{905C69CC-E0FD-4E93-81A1-1A05F0AB1C7A}" type="pres">
      <dgm:prSet presAssocID="{1438A2E1-3968-465D-90AF-F428345D4452}" presName="connectorText" presStyleLbl="sibTrans2D1" presStyleIdx="1" presStyleCnt="3"/>
      <dgm:spPr/>
      <dgm:t>
        <a:bodyPr/>
        <a:lstStyle/>
        <a:p>
          <a:endParaRPr lang="es-AR"/>
        </a:p>
      </dgm:t>
    </dgm:pt>
    <dgm:pt modelId="{5B00B20E-659D-41AD-9E14-7C32D61088DC}" type="pres">
      <dgm:prSet presAssocID="{55153121-D513-4FE4-AE2C-561153712EE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FDDD3BD-7611-4549-956C-11885A60DBCD}" type="pres">
      <dgm:prSet presAssocID="{84C4E04B-DE25-48AE-9B49-A770CE61B903}" presName="sibTrans" presStyleLbl="sibTrans2D1" presStyleIdx="2" presStyleCnt="3"/>
      <dgm:spPr/>
      <dgm:t>
        <a:bodyPr/>
        <a:lstStyle/>
        <a:p>
          <a:endParaRPr lang="es-AR"/>
        </a:p>
      </dgm:t>
    </dgm:pt>
    <dgm:pt modelId="{2B449376-AD58-4102-94BC-71A31080329F}" type="pres">
      <dgm:prSet presAssocID="{84C4E04B-DE25-48AE-9B49-A770CE61B903}" presName="connectorText" presStyleLbl="sibTrans2D1" presStyleIdx="2" presStyleCnt="3"/>
      <dgm:spPr/>
      <dgm:t>
        <a:bodyPr/>
        <a:lstStyle/>
        <a:p>
          <a:endParaRPr lang="es-AR"/>
        </a:p>
      </dgm:t>
    </dgm:pt>
    <dgm:pt modelId="{176B7708-5938-4CBD-B727-CA4D4DA6E43B}" type="pres">
      <dgm:prSet presAssocID="{8C2C2762-0E6A-4469-9C04-EF2F813AA4A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37DEF5D7-FCB7-43DC-A98E-7A1F97769BAE}" srcId="{00B46655-85AA-491D-85F6-B29AB06D48E7}" destId="{55153121-D513-4FE4-AE2C-561153712EEB}" srcOrd="2" destOrd="0" parTransId="{AE8E27D5-F1F0-4CD2-ADC0-71B5CACAEFF9}" sibTransId="{84C4E04B-DE25-48AE-9B49-A770CE61B903}"/>
    <dgm:cxn modelId="{B2E65016-5C4D-4BB0-9A78-3F20E1969B73}" type="presOf" srcId="{00B46655-85AA-491D-85F6-B29AB06D48E7}" destId="{414AF1D2-D50A-4991-BAB5-B93185730755}" srcOrd="0" destOrd="0" presId="urn:microsoft.com/office/officeart/2005/8/layout/process2"/>
    <dgm:cxn modelId="{BFAEFF94-4521-4738-90F9-F91446BC13FE}" type="presOf" srcId="{1438A2E1-3968-465D-90AF-F428345D4452}" destId="{905C69CC-E0FD-4E93-81A1-1A05F0AB1C7A}" srcOrd="1" destOrd="0" presId="urn:microsoft.com/office/officeart/2005/8/layout/process2"/>
    <dgm:cxn modelId="{8E987FBF-3FAB-4CD2-AA5B-561599F22182}" type="presOf" srcId="{7994061E-280A-4D87-A02B-9C0B0994F3F5}" destId="{4E03C62A-8E6B-44A6-BE72-083320E573D2}" srcOrd="0" destOrd="0" presId="urn:microsoft.com/office/officeart/2005/8/layout/process2"/>
    <dgm:cxn modelId="{3B9B5E5F-3A2D-4608-AB37-1B86E7EC71D8}" type="presOf" srcId="{1438A2E1-3968-465D-90AF-F428345D4452}" destId="{5CB6BDBC-760C-4690-B06C-FD6BC05A7AEF}" srcOrd="0" destOrd="0" presId="urn:microsoft.com/office/officeart/2005/8/layout/process2"/>
    <dgm:cxn modelId="{07A8CA92-0FEA-4946-9113-E7ACF2F05549}" type="presOf" srcId="{8C2C2762-0E6A-4469-9C04-EF2F813AA4A8}" destId="{176B7708-5938-4CBD-B727-CA4D4DA6E43B}" srcOrd="0" destOrd="0" presId="urn:microsoft.com/office/officeart/2005/8/layout/process2"/>
    <dgm:cxn modelId="{778942CF-99F9-409B-BE7C-460608E46179}" srcId="{00B46655-85AA-491D-85F6-B29AB06D48E7}" destId="{18F95A26-45FF-4075-80F0-F2CB63FEB29B}" srcOrd="1" destOrd="0" parTransId="{67E19AF6-2D54-4359-A6B3-05FF2E53496A}" sibTransId="{1438A2E1-3968-465D-90AF-F428345D4452}"/>
    <dgm:cxn modelId="{F3498703-2904-43D3-9C5E-F385C10B9F0C}" type="presOf" srcId="{18F95A26-45FF-4075-80F0-F2CB63FEB29B}" destId="{DF2EC40F-30C9-491B-A770-1939610E3879}" srcOrd="0" destOrd="0" presId="urn:microsoft.com/office/officeart/2005/8/layout/process2"/>
    <dgm:cxn modelId="{1F4BBA29-491A-4486-99F6-2E07F5928C3B}" type="presOf" srcId="{84C4E04B-DE25-48AE-9B49-A770CE61B903}" destId="{2FDDD3BD-7611-4549-956C-11885A60DBCD}" srcOrd="0" destOrd="0" presId="urn:microsoft.com/office/officeart/2005/8/layout/process2"/>
    <dgm:cxn modelId="{A1185181-6C48-449D-8368-2EA70DCA2D6D}" type="presOf" srcId="{55153121-D513-4FE4-AE2C-561153712EEB}" destId="{5B00B20E-659D-41AD-9E14-7C32D61088DC}" srcOrd="0" destOrd="0" presId="urn:microsoft.com/office/officeart/2005/8/layout/process2"/>
    <dgm:cxn modelId="{B7396DBB-0FA0-4801-9892-B9D0910696B4}" srcId="{00B46655-85AA-491D-85F6-B29AB06D48E7}" destId="{7994061E-280A-4D87-A02B-9C0B0994F3F5}" srcOrd="0" destOrd="0" parTransId="{C2954BEB-11D4-46D1-8CAC-4D7CA07454B4}" sibTransId="{0DED4629-AA74-43C2-A269-6721A6745226}"/>
    <dgm:cxn modelId="{334DBC47-FF23-4CCA-B67B-58F078EB7B32}" type="presOf" srcId="{0DED4629-AA74-43C2-A269-6721A6745226}" destId="{2B689AD9-A484-47E6-9BC3-9E8FE470BE05}" srcOrd="1" destOrd="0" presId="urn:microsoft.com/office/officeart/2005/8/layout/process2"/>
    <dgm:cxn modelId="{98345122-C6C1-42BC-95B9-08D6E57816F1}" type="presOf" srcId="{84C4E04B-DE25-48AE-9B49-A770CE61B903}" destId="{2B449376-AD58-4102-94BC-71A31080329F}" srcOrd="1" destOrd="0" presId="urn:microsoft.com/office/officeart/2005/8/layout/process2"/>
    <dgm:cxn modelId="{F3B7EAA4-A5DB-46B1-8CD5-BEEC38145CC6}" type="presOf" srcId="{0DED4629-AA74-43C2-A269-6721A6745226}" destId="{658CE503-CF22-412A-AA28-6B9BA04D9DEC}" srcOrd="0" destOrd="0" presId="urn:microsoft.com/office/officeart/2005/8/layout/process2"/>
    <dgm:cxn modelId="{10517956-C407-440A-ACF2-05FDE2BFB0D7}" srcId="{00B46655-85AA-491D-85F6-B29AB06D48E7}" destId="{8C2C2762-0E6A-4469-9C04-EF2F813AA4A8}" srcOrd="3" destOrd="0" parTransId="{A8EDAE07-1FD1-4928-8F3D-5E988978502B}" sibTransId="{86AD9273-6AF4-49C4-954D-9266F63ECCD0}"/>
    <dgm:cxn modelId="{BACBE5D8-166C-49A7-9F63-9A8E236084A4}" type="presParOf" srcId="{414AF1D2-D50A-4991-BAB5-B93185730755}" destId="{4E03C62A-8E6B-44A6-BE72-083320E573D2}" srcOrd="0" destOrd="0" presId="urn:microsoft.com/office/officeart/2005/8/layout/process2"/>
    <dgm:cxn modelId="{07E7B7BC-3738-4717-9F69-E15BCFFB7221}" type="presParOf" srcId="{414AF1D2-D50A-4991-BAB5-B93185730755}" destId="{658CE503-CF22-412A-AA28-6B9BA04D9DEC}" srcOrd="1" destOrd="0" presId="urn:microsoft.com/office/officeart/2005/8/layout/process2"/>
    <dgm:cxn modelId="{FB8EEB44-17AC-4ED3-8AD1-2C460133CCAC}" type="presParOf" srcId="{658CE503-CF22-412A-AA28-6B9BA04D9DEC}" destId="{2B689AD9-A484-47E6-9BC3-9E8FE470BE05}" srcOrd="0" destOrd="0" presId="urn:microsoft.com/office/officeart/2005/8/layout/process2"/>
    <dgm:cxn modelId="{91740277-38BB-4868-A813-75003B800B95}" type="presParOf" srcId="{414AF1D2-D50A-4991-BAB5-B93185730755}" destId="{DF2EC40F-30C9-491B-A770-1939610E3879}" srcOrd="2" destOrd="0" presId="urn:microsoft.com/office/officeart/2005/8/layout/process2"/>
    <dgm:cxn modelId="{5FC62F98-CEF9-4D64-9D93-426DE2164E28}" type="presParOf" srcId="{414AF1D2-D50A-4991-BAB5-B93185730755}" destId="{5CB6BDBC-760C-4690-B06C-FD6BC05A7AEF}" srcOrd="3" destOrd="0" presId="urn:microsoft.com/office/officeart/2005/8/layout/process2"/>
    <dgm:cxn modelId="{FAC8E9F8-73F8-4CDF-B817-F113A7B75DB9}" type="presParOf" srcId="{5CB6BDBC-760C-4690-B06C-FD6BC05A7AEF}" destId="{905C69CC-E0FD-4E93-81A1-1A05F0AB1C7A}" srcOrd="0" destOrd="0" presId="urn:microsoft.com/office/officeart/2005/8/layout/process2"/>
    <dgm:cxn modelId="{14ECE333-FEE7-4CF0-998A-72AF575E52D8}" type="presParOf" srcId="{414AF1D2-D50A-4991-BAB5-B93185730755}" destId="{5B00B20E-659D-41AD-9E14-7C32D61088DC}" srcOrd="4" destOrd="0" presId="urn:microsoft.com/office/officeart/2005/8/layout/process2"/>
    <dgm:cxn modelId="{CC34455F-2AAF-48A8-8E8E-F7F8CB6AABCB}" type="presParOf" srcId="{414AF1D2-D50A-4991-BAB5-B93185730755}" destId="{2FDDD3BD-7611-4549-956C-11885A60DBCD}" srcOrd="5" destOrd="0" presId="urn:microsoft.com/office/officeart/2005/8/layout/process2"/>
    <dgm:cxn modelId="{3437956E-2382-4343-9A20-3DA0C7234E3E}" type="presParOf" srcId="{2FDDD3BD-7611-4549-956C-11885A60DBCD}" destId="{2B449376-AD58-4102-94BC-71A31080329F}" srcOrd="0" destOrd="0" presId="urn:microsoft.com/office/officeart/2005/8/layout/process2"/>
    <dgm:cxn modelId="{398B8972-1804-44D7-8EAA-F431BE247E14}" type="presParOf" srcId="{414AF1D2-D50A-4991-BAB5-B93185730755}" destId="{176B7708-5938-4CBD-B727-CA4D4DA6E43B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1FEBD9-D905-410C-965D-ED9F26E59212}">
      <dsp:nvSpPr>
        <dsp:cNvPr id="0" name=""/>
        <dsp:cNvSpPr/>
      </dsp:nvSpPr>
      <dsp:spPr>
        <a:xfrm>
          <a:off x="2378751" y="342"/>
          <a:ext cx="5105898" cy="13349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3600" kern="1200" dirty="0" smtClean="0"/>
            <a:t>Inflación: 211%</a:t>
          </a:r>
          <a:endParaRPr lang="es-AR" sz="3600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3600" kern="1200" dirty="0" smtClean="0"/>
            <a:t>Aumento TC: 355% </a:t>
          </a:r>
          <a:endParaRPr lang="es-AR" sz="3600" kern="1200" dirty="0"/>
        </a:p>
      </dsp:txBody>
      <dsp:txXfrm>
        <a:off x="2378751" y="167205"/>
        <a:ext cx="4605309" cy="1001179"/>
      </dsp:txXfrm>
    </dsp:sp>
    <dsp:sp modelId="{113F8431-1F53-4FCA-B122-861570D5BC89}">
      <dsp:nvSpPr>
        <dsp:cNvPr id="0" name=""/>
        <dsp:cNvSpPr/>
      </dsp:nvSpPr>
      <dsp:spPr>
        <a:xfrm>
          <a:off x="7" y="342"/>
          <a:ext cx="2378743" cy="133490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0" tIns="121920" rIns="243840" bIns="12192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6400" kern="1200" dirty="0" smtClean="0"/>
            <a:t>2023</a:t>
          </a:r>
          <a:endParaRPr lang="es-AR" sz="6400" kern="1200" dirty="0"/>
        </a:p>
      </dsp:txBody>
      <dsp:txXfrm>
        <a:off x="65172" y="65507"/>
        <a:ext cx="2248413" cy="1204575"/>
      </dsp:txXfrm>
    </dsp:sp>
    <dsp:sp modelId="{255DC17A-9305-4494-8455-9CDC464C838E}">
      <dsp:nvSpPr>
        <dsp:cNvPr id="0" name=""/>
        <dsp:cNvSpPr/>
      </dsp:nvSpPr>
      <dsp:spPr>
        <a:xfrm>
          <a:off x="2378751" y="1468738"/>
          <a:ext cx="5105898" cy="13349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3945706"/>
            <a:satOff val="22157"/>
            <a:lumOff val="140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945706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3600" kern="1200" dirty="0" smtClean="0"/>
            <a:t>Inflación: 120%</a:t>
          </a:r>
          <a:endParaRPr lang="es-AR" sz="3600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3600" kern="1200" dirty="0" smtClean="0"/>
            <a:t>Aumento TC: 26%</a:t>
          </a:r>
          <a:endParaRPr lang="es-AR" sz="3600" kern="1200" dirty="0"/>
        </a:p>
      </dsp:txBody>
      <dsp:txXfrm>
        <a:off x="2378751" y="1635601"/>
        <a:ext cx="4605309" cy="1001179"/>
      </dsp:txXfrm>
    </dsp:sp>
    <dsp:sp modelId="{08DB54E8-CA35-4411-AF13-103C02ED1190}">
      <dsp:nvSpPr>
        <dsp:cNvPr id="0" name=""/>
        <dsp:cNvSpPr/>
      </dsp:nvSpPr>
      <dsp:spPr>
        <a:xfrm>
          <a:off x="7" y="1468738"/>
          <a:ext cx="2378743" cy="1334905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0" tIns="121920" rIns="243840" bIns="12192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6400" kern="1200" dirty="0" smtClean="0"/>
            <a:t>2024</a:t>
          </a:r>
          <a:endParaRPr lang="es-AR" sz="6400" kern="1200" dirty="0"/>
        </a:p>
      </dsp:txBody>
      <dsp:txXfrm>
        <a:off x="65172" y="1533903"/>
        <a:ext cx="2248413" cy="12045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FAA0AC-927B-4C2D-9E19-D2287FF158F3}">
      <dsp:nvSpPr>
        <dsp:cNvPr id="0" name=""/>
        <dsp:cNvSpPr/>
      </dsp:nvSpPr>
      <dsp:spPr>
        <a:xfrm>
          <a:off x="431831" y="2103"/>
          <a:ext cx="2861187" cy="78254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kern="1200" dirty="0" smtClean="0"/>
            <a:t>RESULTADO</a:t>
          </a:r>
          <a:r>
            <a:rPr lang="es-AR" sz="1800" kern="1200" baseline="0" dirty="0" smtClean="0"/>
            <a:t> NETO antes de deducciones personales </a:t>
          </a:r>
          <a:endParaRPr lang="es-AR" sz="1800" kern="1200" dirty="0"/>
        </a:p>
      </dsp:txBody>
      <dsp:txXfrm>
        <a:off x="454751" y="25023"/>
        <a:ext cx="2815347" cy="736707"/>
      </dsp:txXfrm>
    </dsp:sp>
    <dsp:sp modelId="{4225D1B1-ADD2-4036-AF9B-5F0D69EC035B}">
      <dsp:nvSpPr>
        <dsp:cNvPr id="0" name=""/>
        <dsp:cNvSpPr/>
      </dsp:nvSpPr>
      <dsp:spPr>
        <a:xfrm rot="5400000">
          <a:off x="1715697" y="804214"/>
          <a:ext cx="293455" cy="3521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400" kern="1200"/>
        </a:p>
      </dsp:txBody>
      <dsp:txXfrm rot="-5400000">
        <a:off x="1756781" y="833559"/>
        <a:ext cx="211288" cy="205419"/>
      </dsp:txXfrm>
    </dsp:sp>
    <dsp:sp modelId="{14BDFAB1-C434-4BB0-839F-18DBA7A15071}">
      <dsp:nvSpPr>
        <dsp:cNvPr id="0" name=""/>
        <dsp:cNvSpPr/>
      </dsp:nvSpPr>
      <dsp:spPr>
        <a:xfrm>
          <a:off x="431831" y="1175924"/>
          <a:ext cx="2861187" cy="78254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kern="1200" dirty="0" smtClean="0"/>
            <a:t>DEDUCCIONES PERSONALES: actualizadas por RIPTE anual</a:t>
          </a:r>
          <a:endParaRPr lang="es-AR" sz="1800" kern="1200" dirty="0"/>
        </a:p>
      </dsp:txBody>
      <dsp:txXfrm>
        <a:off x="454751" y="1198844"/>
        <a:ext cx="2815347" cy="736707"/>
      </dsp:txXfrm>
    </dsp:sp>
    <dsp:sp modelId="{AF9A0653-3714-4812-86AB-2550A3155B22}">
      <dsp:nvSpPr>
        <dsp:cNvPr id="0" name=""/>
        <dsp:cNvSpPr/>
      </dsp:nvSpPr>
      <dsp:spPr>
        <a:xfrm rot="5400000">
          <a:off x="1715697" y="1978034"/>
          <a:ext cx="293455" cy="3521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400" kern="1200"/>
        </a:p>
      </dsp:txBody>
      <dsp:txXfrm rot="-5400000">
        <a:off x="1756781" y="2007379"/>
        <a:ext cx="211288" cy="205419"/>
      </dsp:txXfrm>
    </dsp:sp>
    <dsp:sp modelId="{3461FF3D-6D95-4373-A070-15B40C99A618}">
      <dsp:nvSpPr>
        <dsp:cNvPr id="0" name=""/>
        <dsp:cNvSpPr/>
      </dsp:nvSpPr>
      <dsp:spPr>
        <a:xfrm>
          <a:off x="431831" y="2349744"/>
          <a:ext cx="2861187" cy="78254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kern="1200" dirty="0" smtClean="0"/>
            <a:t>Determinación del impuesto con tabla ajustada por RIPTE</a:t>
          </a:r>
          <a:endParaRPr lang="es-AR" sz="1800" kern="1200" dirty="0"/>
        </a:p>
      </dsp:txBody>
      <dsp:txXfrm>
        <a:off x="454751" y="2372664"/>
        <a:ext cx="2815347" cy="736707"/>
      </dsp:txXfrm>
    </dsp:sp>
    <dsp:sp modelId="{8B235386-B8EF-4B51-8E60-277E4E482104}">
      <dsp:nvSpPr>
        <dsp:cNvPr id="0" name=""/>
        <dsp:cNvSpPr/>
      </dsp:nvSpPr>
      <dsp:spPr>
        <a:xfrm rot="5400000">
          <a:off x="1715697" y="3151855"/>
          <a:ext cx="293455" cy="3521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400" kern="1200"/>
        </a:p>
      </dsp:txBody>
      <dsp:txXfrm rot="-5400000">
        <a:off x="1756781" y="3181200"/>
        <a:ext cx="211288" cy="205419"/>
      </dsp:txXfrm>
    </dsp:sp>
    <dsp:sp modelId="{5136D9B9-0F6A-42CD-988D-819EA84411F5}">
      <dsp:nvSpPr>
        <dsp:cNvPr id="0" name=""/>
        <dsp:cNvSpPr/>
      </dsp:nvSpPr>
      <dsp:spPr>
        <a:xfrm>
          <a:off x="431831" y="3523565"/>
          <a:ext cx="2861187" cy="78254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kern="1200" dirty="0" smtClean="0"/>
            <a:t>Deducción de retenciones/percepciones</a:t>
          </a:r>
          <a:endParaRPr lang="es-AR" sz="1800" kern="1200" dirty="0"/>
        </a:p>
      </dsp:txBody>
      <dsp:txXfrm>
        <a:off x="454751" y="3546485"/>
        <a:ext cx="2815347" cy="7367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03C62A-8E6B-44A6-BE72-083320E573D2}">
      <dsp:nvSpPr>
        <dsp:cNvPr id="0" name=""/>
        <dsp:cNvSpPr/>
      </dsp:nvSpPr>
      <dsp:spPr>
        <a:xfrm>
          <a:off x="434303" y="2163"/>
          <a:ext cx="2942761" cy="8048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500" kern="1200" dirty="0" smtClean="0"/>
            <a:t>RDO NETO 2023 antes de deducciones personales, AJUSTADO POR IPC (jun24/dic23) </a:t>
          </a:r>
          <a:r>
            <a:rPr lang="es-AR" sz="1500" b="1" u="sng" kern="1200" dirty="0" smtClean="0"/>
            <a:t>1,7977</a:t>
          </a:r>
          <a:endParaRPr lang="es-AR" sz="1500" b="1" u="sng" kern="1200" dirty="0"/>
        </a:p>
      </dsp:txBody>
      <dsp:txXfrm>
        <a:off x="457876" y="25736"/>
        <a:ext cx="2895615" cy="757711"/>
      </dsp:txXfrm>
    </dsp:sp>
    <dsp:sp modelId="{658CE503-CF22-412A-AA28-6B9BA04D9DEC}">
      <dsp:nvSpPr>
        <dsp:cNvPr id="0" name=""/>
        <dsp:cNvSpPr/>
      </dsp:nvSpPr>
      <dsp:spPr>
        <a:xfrm rot="5400000">
          <a:off x="1754773" y="827142"/>
          <a:ext cx="301821" cy="36218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200" kern="1200"/>
        </a:p>
      </dsp:txBody>
      <dsp:txXfrm rot="-5400000">
        <a:off x="1797028" y="857324"/>
        <a:ext cx="217312" cy="211275"/>
      </dsp:txXfrm>
    </dsp:sp>
    <dsp:sp modelId="{DF2EC40F-30C9-491B-A770-1939610E3879}">
      <dsp:nvSpPr>
        <dsp:cNvPr id="0" name=""/>
        <dsp:cNvSpPr/>
      </dsp:nvSpPr>
      <dsp:spPr>
        <a:xfrm>
          <a:off x="434303" y="1209450"/>
          <a:ext cx="2942761" cy="8048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500" kern="1200" dirty="0" smtClean="0"/>
            <a:t>DEDUCCIONES PERSONALES: previstas en la Ley 27.743</a:t>
          </a:r>
          <a:endParaRPr lang="es-AR" sz="1500" kern="1200" dirty="0"/>
        </a:p>
      </dsp:txBody>
      <dsp:txXfrm>
        <a:off x="457876" y="1233023"/>
        <a:ext cx="2895615" cy="757711"/>
      </dsp:txXfrm>
    </dsp:sp>
    <dsp:sp modelId="{5CB6BDBC-760C-4690-B06C-FD6BC05A7AEF}">
      <dsp:nvSpPr>
        <dsp:cNvPr id="0" name=""/>
        <dsp:cNvSpPr/>
      </dsp:nvSpPr>
      <dsp:spPr>
        <a:xfrm rot="5400000">
          <a:off x="1754773" y="2034429"/>
          <a:ext cx="301821" cy="36218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200" kern="1200"/>
        </a:p>
      </dsp:txBody>
      <dsp:txXfrm rot="-5400000">
        <a:off x="1797028" y="2064611"/>
        <a:ext cx="217312" cy="211275"/>
      </dsp:txXfrm>
    </dsp:sp>
    <dsp:sp modelId="{5B00B20E-659D-41AD-9E14-7C32D61088DC}">
      <dsp:nvSpPr>
        <dsp:cNvPr id="0" name=""/>
        <dsp:cNvSpPr/>
      </dsp:nvSpPr>
      <dsp:spPr>
        <a:xfrm>
          <a:off x="434303" y="2416736"/>
          <a:ext cx="2942761" cy="8048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500" kern="1200" dirty="0" smtClean="0"/>
            <a:t>Determinación del Impuesto con tabla 2024</a:t>
          </a:r>
          <a:endParaRPr lang="es-AR" sz="1500" kern="1200" dirty="0"/>
        </a:p>
      </dsp:txBody>
      <dsp:txXfrm>
        <a:off x="457876" y="2440309"/>
        <a:ext cx="2895615" cy="757711"/>
      </dsp:txXfrm>
    </dsp:sp>
    <dsp:sp modelId="{2FDDD3BD-7611-4549-956C-11885A60DBCD}">
      <dsp:nvSpPr>
        <dsp:cNvPr id="0" name=""/>
        <dsp:cNvSpPr/>
      </dsp:nvSpPr>
      <dsp:spPr>
        <a:xfrm rot="5400000">
          <a:off x="1754773" y="3241716"/>
          <a:ext cx="301821" cy="36218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200" kern="1200"/>
        </a:p>
      </dsp:txBody>
      <dsp:txXfrm rot="-5400000">
        <a:off x="1797028" y="3271898"/>
        <a:ext cx="217312" cy="211275"/>
      </dsp:txXfrm>
    </dsp:sp>
    <dsp:sp modelId="{176B7708-5938-4CBD-B727-CA4D4DA6E43B}">
      <dsp:nvSpPr>
        <dsp:cNvPr id="0" name=""/>
        <dsp:cNvSpPr/>
      </dsp:nvSpPr>
      <dsp:spPr>
        <a:xfrm>
          <a:off x="434303" y="3624023"/>
          <a:ext cx="2942761" cy="8048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500" kern="1200" dirty="0" smtClean="0"/>
            <a:t>Deducción de retenciones/percepciones 2023 ajustadas por IPC </a:t>
          </a:r>
          <a:r>
            <a:rPr lang="es-AR" sz="1500" b="1" u="sng" kern="1200" dirty="0" smtClean="0"/>
            <a:t>1,7977</a:t>
          </a:r>
          <a:endParaRPr lang="es-AR" sz="1500" kern="1200" dirty="0"/>
        </a:p>
      </dsp:txBody>
      <dsp:txXfrm>
        <a:off x="457876" y="3647596"/>
        <a:ext cx="2895615" cy="7577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20B210-7A58-6C4E-87F7-DD17430560DF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746125"/>
            <a:ext cx="538797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C9E8D-893F-CF44-B8F6-0A76ACFAF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209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746125"/>
            <a:ext cx="5387975" cy="3730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C9E8D-893F-CF44-B8F6-0A76ACFAFDC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409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746125"/>
            <a:ext cx="5387975" cy="3730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C9E8D-893F-CF44-B8F6-0A76ACFAFD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409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746125"/>
            <a:ext cx="5387975" cy="3730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C9E8D-893F-CF44-B8F6-0A76ACFAFD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4094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746125"/>
            <a:ext cx="5387975" cy="3730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C9E8D-893F-CF44-B8F6-0A76ACFAFD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409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746125"/>
            <a:ext cx="5387975" cy="3730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C9E8D-893F-CF44-B8F6-0A76ACFAFDC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409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746125"/>
            <a:ext cx="5387975" cy="3730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C9E8D-893F-CF44-B8F6-0A76ACFAFD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409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746125"/>
            <a:ext cx="5387975" cy="3730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C9E8D-893F-CF44-B8F6-0A76ACFAFDC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4094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746125"/>
            <a:ext cx="5387975" cy="3730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C9E8D-893F-CF44-B8F6-0A76ACFAFDC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409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607-0EFD-674F-990E-FA866C43CA58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11574-0A8A-494C-A092-8094608DE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672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607-0EFD-674F-990E-FA866C43CA58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11574-0A8A-494C-A092-8094608DE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21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607-0EFD-674F-990E-FA866C43CA58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11574-0A8A-494C-A092-8094608DE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08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607-0EFD-674F-990E-FA866C43CA58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11574-0A8A-494C-A092-8094608DE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751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607-0EFD-674F-990E-FA866C43CA58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11574-0A8A-494C-A092-8094608DE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607-0EFD-674F-990E-FA866C43CA58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11574-0A8A-494C-A092-8094608DE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531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607-0EFD-674F-990E-FA866C43CA58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11574-0A8A-494C-A092-8094608DE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144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607-0EFD-674F-990E-FA866C43CA58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11574-0A8A-494C-A092-8094608DE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591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607-0EFD-674F-990E-FA866C43CA58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11574-0A8A-494C-A092-8094608DE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3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607-0EFD-674F-990E-FA866C43CA58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11574-0A8A-494C-A092-8094608DE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121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607-0EFD-674F-990E-FA866C43CA58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11574-0A8A-494C-A092-8094608DE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804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F1607-0EFD-674F-990E-FA866C43CA58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11574-0A8A-494C-A092-8094608DE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86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1"/>
            <a:ext cx="9906000" cy="6543674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2180098" y="4154920"/>
            <a:ext cx="554581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AR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Consideraciones cierre 2024</a:t>
            </a:r>
            <a:endParaRPr lang="es-E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6468216"/>
            <a:ext cx="9905997" cy="381000"/>
          </a:xfrm>
          <a:prstGeom prst="rect">
            <a:avLst/>
          </a:prstGeom>
          <a:gradFill rotWithShape="1">
            <a:gsLst>
              <a:gs pos="0">
                <a:srgbClr val="DADADA">
                  <a:shade val="51000"/>
                  <a:satMod val="130000"/>
                </a:srgbClr>
              </a:gs>
              <a:gs pos="80000">
                <a:srgbClr val="DADADA">
                  <a:shade val="93000"/>
                  <a:satMod val="130000"/>
                </a:srgbClr>
              </a:gs>
              <a:gs pos="100000">
                <a:srgbClr val="DADADA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999FF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3D3D59"/>
                </a:solidFill>
                <a:effectLst/>
                <a:uLnTx/>
                <a:uFillTx/>
              </a:rPr>
              <a:t>www.mrconsultores.com.ar</a:t>
            </a: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3D3D59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557" y="0"/>
            <a:ext cx="4882896" cy="2875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57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11"/>
            <a:ext cx="9905998" cy="734361"/>
          </a:xfrm>
          <a:prstGeom prst="rect">
            <a:avLst/>
          </a:prstGeom>
        </p:spPr>
      </p:pic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6468216"/>
            <a:ext cx="9905997" cy="381000"/>
          </a:xfrm>
          <a:prstGeom prst="rect">
            <a:avLst/>
          </a:prstGeom>
          <a:gradFill rotWithShape="1">
            <a:gsLst>
              <a:gs pos="0">
                <a:srgbClr val="DADADA">
                  <a:shade val="51000"/>
                  <a:satMod val="130000"/>
                </a:srgbClr>
              </a:gs>
              <a:gs pos="80000">
                <a:srgbClr val="DADADA">
                  <a:shade val="93000"/>
                  <a:satMod val="130000"/>
                </a:srgbClr>
              </a:gs>
              <a:gs pos="100000">
                <a:srgbClr val="DADADA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999FF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3D3D59"/>
                </a:solidFill>
                <a:effectLst/>
                <a:uLnTx/>
                <a:uFillTx/>
              </a:rPr>
              <a:t>www.mrconsultores.com.ar</a:t>
            </a: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3D3D59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8022" y="767754"/>
            <a:ext cx="9389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rgbClr val="083C76"/>
                </a:solidFill>
              </a:rPr>
              <a:t>ASPECTOS RELEVANTES</a:t>
            </a:r>
            <a:endParaRPr lang="en-US" sz="2800" b="1" dirty="0">
              <a:solidFill>
                <a:srgbClr val="083C76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356" y="187345"/>
            <a:ext cx="6294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CONSIDERACIONES CIERRE 2024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4646" y="1924655"/>
            <a:ext cx="917670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 algn="just">
              <a:buFont typeface="Wingdings" pitchFamily="2" charset="2"/>
              <a:buChar char="ü"/>
            </a:pPr>
            <a:r>
              <a:rPr lang="es-ES" sz="2400" dirty="0" smtClean="0"/>
              <a:t>Ganancias </a:t>
            </a:r>
            <a:r>
              <a:rPr lang="es-ES" sz="2400" dirty="0"/>
              <a:t>Sociedades 2024: Proyecciones del impuesto a </a:t>
            </a:r>
            <a:r>
              <a:rPr lang="es-ES" sz="2400" dirty="0" smtClean="0"/>
              <a:t>pagar</a:t>
            </a:r>
          </a:p>
          <a:p>
            <a:pPr lvl="1" algn="just"/>
            <a:endParaRPr lang="es-ES" sz="2400" dirty="0" smtClean="0"/>
          </a:p>
          <a:p>
            <a:pPr marL="800100" lvl="1" indent="-342900" algn="just">
              <a:buFont typeface="Wingdings" pitchFamily="2" charset="2"/>
              <a:buChar char="ü"/>
            </a:pPr>
            <a:r>
              <a:rPr lang="es-ES" sz="2400" dirty="0"/>
              <a:t>Nueva metodología de cálculo para </a:t>
            </a:r>
            <a:r>
              <a:rPr lang="es-ES" sz="2400" dirty="0" smtClean="0"/>
              <a:t>personas humanas</a:t>
            </a:r>
          </a:p>
          <a:p>
            <a:pPr lvl="1" algn="just"/>
            <a:endParaRPr lang="es-ES" sz="2400" dirty="0"/>
          </a:p>
          <a:p>
            <a:pPr marL="800100" lvl="1" indent="-342900" algn="just">
              <a:buFont typeface="Wingdings" pitchFamily="2" charset="2"/>
              <a:buChar char="ü"/>
            </a:pPr>
            <a:r>
              <a:rPr lang="es-ES" sz="2400" dirty="0" smtClean="0"/>
              <a:t>Régimen de reducción de anticipos</a:t>
            </a:r>
          </a:p>
          <a:p>
            <a:pPr marL="800100" lvl="1" indent="-342900" algn="just">
              <a:buFont typeface="Wingdings" pitchFamily="2" charset="2"/>
              <a:buChar char="ü"/>
            </a:pPr>
            <a:endParaRPr lang="es-ES" sz="2000" dirty="0" smtClean="0"/>
          </a:p>
        </p:txBody>
      </p:sp>
    </p:spTree>
    <p:extLst>
      <p:ext uri="{BB962C8B-B14F-4D97-AF65-F5344CB8AC3E}">
        <p14:creationId xmlns:p14="http://schemas.microsoft.com/office/powerpoint/2010/main" val="35639190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11"/>
            <a:ext cx="9905998" cy="734361"/>
          </a:xfrm>
          <a:prstGeom prst="rect">
            <a:avLst/>
          </a:prstGeom>
        </p:spPr>
      </p:pic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6468216"/>
            <a:ext cx="9905997" cy="381000"/>
          </a:xfrm>
          <a:prstGeom prst="rect">
            <a:avLst/>
          </a:prstGeom>
          <a:gradFill rotWithShape="1">
            <a:gsLst>
              <a:gs pos="0">
                <a:srgbClr val="DADADA">
                  <a:shade val="51000"/>
                  <a:satMod val="130000"/>
                </a:srgbClr>
              </a:gs>
              <a:gs pos="80000">
                <a:srgbClr val="DADADA">
                  <a:shade val="93000"/>
                  <a:satMod val="130000"/>
                </a:srgbClr>
              </a:gs>
              <a:gs pos="100000">
                <a:srgbClr val="DADADA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999FF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3D3D59"/>
                </a:solidFill>
                <a:effectLst/>
                <a:uLnTx/>
                <a:uFillTx/>
              </a:rPr>
              <a:t>www.mrconsultores.com.ar</a:t>
            </a: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3D3D59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8022" y="740458"/>
            <a:ext cx="9389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rgbClr val="083C76"/>
                </a:solidFill>
              </a:rPr>
              <a:t>EVOLUCION INFLACION</a:t>
            </a:r>
            <a:endParaRPr lang="en-US" sz="2800" b="1" dirty="0">
              <a:solidFill>
                <a:srgbClr val="083C76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2356" y="187345"/>
            <a:ext cx="6294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CONSIDERACIONES CIERRE 2024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212" y="1337649"/>
            <a:ext cx="7287763" cy="507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555436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11"/>
            <a:ext cx="9905998" cy="734361"/>
          </a:xfrm>
          <a:prstGeom prst="rect">
            <a:avLst/>
          </a:prstGeom>
        </p:spPr>
      </p:pic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6468216"/>
            <a:ext cx="9905997" cy="381000"/>
          </a:xfrm>
          <a:prstGeom prst="rect">
            <a:avLst/>
          </a:prstGeom>
          <a:gradFill rotWithShape="1">
            <a:gsLst>
              <a:gs pos="0">
                <a:srgbClr val="DADADA">
                  <a:shade val="51000"/>
                  <a:satMod val="130000"/>
                </a:srgbClr>
              </a:gs>
              <a:gs pos="80000">
                <a:srgbClr val="DADADA">
                  <a:shade val="93000"/>
                  <a:satMod val="130000"/>
                </a:srgbClr>
              </a:gs>
              <a:gs pos="100000">
                <a:srgbClr val="DADADA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999FF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3D3D59"/>
                </a:solidFill>
                <a:effectLst/>
                <a:uLnTx/>
                <a:uFillTx/>
              </a:rPr>
              <a:t>www.mrconsultores.com.ar</a:t>
            </a: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3D3D59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8022" y="740458"/>
            <a:ext cx="9389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rgbClr val="083C76"/>
                </a:solidFill>
              </a:rPr>
              <a:t>GANANCIAS SOCIEDADES 2024</a:t>
            </a:r>
            <a:endParaRPr lang="en-US" sz="2800" b="1" dirty="0">
              <a:solidFill>
                <a:srgbClr val="083C76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2356" y="187345"/>
            <a:ext cx="6294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CONSIDERACIONES CIERRE 2024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88596170"/>
              </p:ext>
            </p:extLst>
          </p:nvPr>
        </p:nvGraphicFramePr>
        <p:xfrm>
          <a:off x="1091819" y="1549649"/>
          <a:ext cx="7484657" cy="28039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42356" y="5101366"/>
            <a:ext cx="96294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 algn="just">
              <a:buFont typeface="Wingdings" pitchFamily="2" charset="2"/>
              <a:buChar char="ü"/>
            </a:pPr>
            <a:r>
              <a:rPr lang="es-ES" sz="2000" dirty="0" smtClean="0"/>
              <a:t>Baja del impacto de revaluación de pasivos en dólares (importadores)</a:t>
            </a:r>
          </a:p>
          <a:p>
            <a:pPr marL="800100" lvl="1" indent="-342900" algn="just">
              <a:buFont typeface="Wingdings" pitchFamily="2" charset="2"/>
              <a:buChar char="ü"/>
            </a:pPr>
            <a:r>
              <a:rPr lang="es-ES" sz="2000" dirty="0" smtClean="0"/>
              <a:t>Planificación del cierre de Activos y Pasivo computables para el ajuste estático 2025</a:t>
            </a:r>
          </a:p>
          <a:p>
            <a:pPr marL="800100" lvl="1" indent="-342900" algn="just">
              <a:buFont typeface="Wingdings" pitchFamily="2" charset="2"/>
              <a:buChar char="ü"/>
            </a:pPr>
            <a:r>
              <a:rPr lang="es-ES" sz="2000" dirty="0" smtClean="0"/>
              <a:t>Proyección del impuesto y créditos fiscales (anticipos y retenciones)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68130712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11"/>
            <a:ext cx="9905998" cy="734361"/>
          </a:xfrm>
          <a:prstGeom prst="rect">
            <a:avLst/>
          </a:prstGeom>
        </p:spPr>
      </p:pic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6468216"/>
            <a:ext cx="9905997" cy="381000"/>
          </a:xfrm>
          <a:prstGeom prst="rect">
            <a:avLst/>
          </a:prstGeom>
          <a:gradFill rotWithShape="1">
            <a:gsLst>
              <a:gs pos="0">
                <a:srgbClr val="DADADA">
                  <a:shade val="51000"/>
                  <a:satMod val="130000"/>
                </a:srgbClr>
              </a:gs>
              <a:gs pos="80000">
                <a:srgbClr val="DADADA">
                  <a:shade val="93000"/>
                  <a:satMod val="130000"/>
                </a:srgbClr>
              </a:gs>
              <a:gs pos="100000">
                <a:srgbClr val="DADADA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999FF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3D3D59"/>
                </a:solidFill>
                <a:effectLst/>
                <a:uLnTx/>
                <a:uFillTx/>
              </a:rPr>
              <a:t>www.mrconsultores.com.ar</a:t>
            </a: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3D3D59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8022" y="740458"/>
            <a:ext cx="9389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rgbClr val="083C76"/>
                </a:solidFill>
              </a:rPr>
              <a:t>NUEVO CÁLCULO DE ANTICIPOS IIGG PH</a:t>
            </a:r>
            <a:endParaRPr lang="en-US" sz="2800" b="1" dirty="0">
              <a:solidFill>
                <a:srgbClr val="083C76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2356" y="187345"/>
            <a:ext cx="6294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CONSIDERACIONES CIERRE 2024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713415524"/>
              </p:ext>
            </p:extLst>
          </p:nvPr>
        </p:nvGraphicFramePr>
        <p:xfrm>
          <a:off x="383127" y="1874221"/>
          <a:ext cx="3724850" cy="4308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74198" y="1433167"/>
            <a:ext cx="342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/>
              <a:t>PROCEDIMIENTO ANTERIOR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694380" y="1433167"/>
            <a:ext cx="342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/>
              <a:t>NUEVO PROCEDIMIENTO</a:t>
            </a:r>
            <a:endParaRPr lang="en-US" sz="2000" b="1" dirty="0"/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177872870"/>
              </p:ext>
            </p:extLst>
          </p:nvPr>
        </p:nvGraphicFramePr>
        <p:xfrm>
          <a:off x="5459104" y="1874220"/>
          <a:ext cx="3811369" cy="4431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23408243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Graphic spid="3" grpId="0">
        <p:bldAsOne/>
      </p:bldGraphic>
      <p:bldP spid="9" grpId="0"/>
      <p:bldP spid="12" grpId="0"/>
      <p:bldGraphic spid="13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11"/>
            <a:ext cx="9905998" cy="734361"/>
          </a:xfrm>
          <a:prstGeom prst="rect">
            <a:avLst/>
          </a:prstGeom>
        </p:spPr>
      </p:pic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6468216"/>
            <a:ext cx="9905997" cy="381000"/>
          </a:xfrm>
          <a:prstGeom prst="rect">
            <a:avLst/>
          </a:prstGeom>
          <a:gradFill rotWithShape="1">
            <a:gsLst>
              <a:gs pos="0">
                <a:srgbClr val="DADADA">
                  <a:shade val="51000"/>
                  <a:satMod val="130000"/>
                </a:srgbClr>
              </a:gs>
              <a:gs pos="80000">
                <a:srgbClr val="DADADA">
                  <a:shade val="93000"/>
                  <a:satMod val="130000"/>
                </a:srgbClr>
              </a:gs>
              <a:gs pos="100000">
                <a:srgbClr val="DADADA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999FF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3D3D59"/>
                </a:solidFill>
                <a:effectLst/>
                <a:uLnTx/>
                <a:uFillTx/>
              </a:rPr>
              <a:t>www.mrconsultores.com.ar</a:t>
            </a: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3D3D59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8022" y="740458"/>
            <a:ext cx="9389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rgbClr val="083C76"/>
                </a:solidFill>
              </a:rPr>
              <a:t>EJEMPLO DE RECALCULO DE ANTICIPOS</a:t>
            </a:r>
            <a:endParaRPr lang="en-US" sz="2800" b="1" dirty="0">
              <a:solidFill>
                <a:srgbClr val="083C76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42356" y="187345"/>
            <a:ext cx="6294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CONSIDERACIONES CIERRE 2024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0" y="2293203"/>
            <a:ext cx="91767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es-ES" sz="2400" dirty="0" smtClean="0"/>
              <a:t>CASO #1</a:t>
            </a:r>
            <a:endParaRPr lang="es-ES" sz="2000" dirty="0" smtClean="0"/>
          </a:p>
        </p:txBody>
      </p:sp>
      <p:sp>
        <p:nvSpPr>
          <p:cNvPr id="31" name="TextBox 30"/>
          <p:cNvSpPr txBox="1"/>
          <p:nvPr/>
        </p:nvSpPr>
        <p:spPr>
          <a:xfrm>
            <a:off x="-1" y="4960348"/>
            <a:ext cx="29283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es-ES" sz="2400" dirty="0" smtClean="0"/>
              <a:t>CASO #2</a:t>
            </a:r>
            <a:endParaRPr lang="es-ES" sz="2000" dirty="0" smtClean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4"/>
          <a:srcRect l="11390" b="28618"/>
          <a:stretch/>
        </p:blipFill>
        <p:spPr>
          <a:xfrm>
            <a:off x="1868698" y="1577576"/>
            <a:ext cx="6729391" cy="2325683"/>
          </a:xfrm>
          <a:prstGeom prst="rect">
            <a:avLst/>
          </a:prstGeom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8"/>
          <a:stretch/>
        </p:blipFill>
        <p:spPr bwMode="auto">
          <a:xfrm>
            <a:off x="1868697" y="4295461"/>
            <a:ext cx="6782823" cy="1791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44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11"/>
            <a:ext cx="9905998" cy="734361"/>
          </a:xfrm>
          <a:prstGeom prst="rect">
            <a:avLst/>
          </a:prstGeom>
        </p:spPr>
      </p:pic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6468216"/>
            <a:ext cx="9905997" cy="381000"/>
          </a:xfrm>
          <a:prstGeom prst="rect">
            <a:avLst/>
          </a:prstGeom>
          <a:gradFill rotWithShape="1">
            <a:gsLst>
              <a:gs pos="0">
                <a:srgbClr val="DADADA">
                  <a:shade val="51000"/>
                  <a:satMod val="130000"/>
                </a:srgbClr>
              </a:gs>
              <a:gs pos="80000">
                <a:srgbClr val="DADADA">
                  <a:shade val="93000"/>
                  <a:satMod val="130000"/>
                </a:srgbClr>
              </a:gs>
              <a:gs pos="100000">
                <a:srgbClr val="DADADA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999FF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3D3D59"/>
                </a:solidFill>
                <a:effectLst/>
                <a:uLnTx/>
                <a:uFillTx/>
              </a:rPr>
              <a:t>www.mrconsultores.com.ar</a:t>
            </a: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3D3D59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8022" y="740458"/>
            <a:ext cx="9389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rgbClr val="083C76"/>
                </a:solidFill>
              </a:rPr>
              <a:t>REDUCCION ANTICIPOS IIGG</a:t>
            </a:r>
            <a:endParaRPr lang="en-US" sz="2800" b="1" dirty="0">
              <a:solidFill>
                <a:srgbClr val="083C7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8022" y="1420521"/>
            <a:ext cx="917670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lvl="1" algn="just"/>
            <a:r>
              <a:rPr lang="es-ES" b="1" u="sng" dirty="0" smtClean="0"/>
              <a:t>REGIMEN GENERAL:</a:t>
            </a:r>
            <a:r>
              <a:rPr lang="es-ES" dirty="0" smtClean="0"/>
              <a:t> </a:t>
            </a:r>
          </a:p>
          <a:p>
            <a:pPr marL="355600" lvl="1" algn="just"/>
            <a:endParaRPr lang="es-ES" dirty="0"/>
          </a:p>
          <a:p>
            <a:pPr marL="641350" lvl="1" indent="-285750" algn="just">
              <a:buFont typeface="Wingdings" pitchFamily="2" charset="2"/>
              <a:buChar char="Ø"/>
            </a:pPr>
            <a:r>
              <a:rPr lang="es-ES" dirty="0" smtClean="0"/>
              <a:t>Hasta $150 millones de base de cálculo, se solicita mediante el SCT.</a:t>
            </a:r>
          </a:p>
          <a:p>
            <a:pPr marL="641350" lvl="1" indent="-285750" algn="just">
              <a:buFont typeface="Wingdings" pitchFamily="2" charset="2"/>
              <a:buChar char="Ø"/>
            </a:pPr>
            <a:r>
              <a:rPr lang="es-ES" dirty="0" smtClean="0"/>
              <a:t>Considerar las tasas de intereses aplicables para casos de errores en la estimación. (dic/24 y ene/25 </a:t>
            </a:r>
            <a:r>
              <a:rPr lang="es-ES" dirty="0" smtClean="0">
                <a:sym typeface="Wingdings" pitchFamily="2" charset="2"/>
              </a:rPr>
              <a:t> 7,47% mensual)</a:t>
            </a:r>
          </a:p>
          <a:p>
            <a:pPr marL="641350" lvl="1" indent="-285750" algn="just">
              <a:buFont typeface="Wingdings" pitchFamily="2" charset="2"/>
              <a:buChar char="Ø"/>
            </a:pPr>
            <a:endParaRPr lang="es-ES" dirty="0">
              <a:sym typeface="Wingdings" pitchFamily="2" charset="2"/>
            </a:endParaRPr>
          </a:p>
          <a:p>
            <a:pPr marL="641350" lvl="1" indent="-285750" algn="just">
              <a:buFont typeface="Wingdings" pitchFamily="2" charset="2"/>
              <a:buChar char="Ø"/>
            </a:pPr>
            <a:endParaRPr lang="es-ES" dirty="0" smtClean="0">
              <a:sym typeface="Wingdings" pitchFamily="2" charset="2"/>
            </a:endParaRPr>
          </a:p>
          <a:p>
            <a:pPr marL="641350" lvl="1" indent="-285750" algn="just">
              <a:buFont typeface="Wingdings" pitchFamily="2" charset="2"/>
              <a:buChar char="Ø"/>
            </a:pPr>
            <a:endParaRPr lang="es-ES" dirty="0">
              <a:sym typeface="Wingdings" pitchFamily="2" charset="2"/>
            </a:endParaRPr>
          </a:p>
          <a:p>
            <a:pPr marL="355600" lvl="1" algn="just"/>
            <a:r>
              <a:rPr lang="es-ES" b="1" u="sng" dirty="0" smtClean="0"/>
              <a:t>PROCEDIMIENTO ESPECIAL (RG 5246):</a:t>
            </a:r>
            <a:r>
              <a:rPr lang="es-ES" dirty="0" smtClean="0"/>
              <a:t> </a:t>
            </a:r>
            <a:endParaRPr lang="es-ES" dirty="0"/>
          </a:p>
          <a:p>
            <a:pPr marL="355600" lvl="1" algn="just"/>
            <a:endParaRPr lang="es-ES" dirty="0"/>
          </a:p>
          <a:p>
            <a:pPr marL="641350" lvl="1" indent="-285750" algn="just">
              <a:buFont typeface="Wingdings" pitchFamily="2" charset="2"/>
              <a:buChar char="Ø"/>
            </a:pPr>
            <a:r>
              <a:rPr lang="es-ES" dirty="0" smtClean="0"/>
              <a:t>A partir de </a:t>
            </a:r>
            <a:r>
              <a:rPr lang="es-ES" dirty="0"/>
              <a:t>$150 millones de base de </a:t>
            </a:r>
            <a:r>
              <a:rPr lang="es-ES" dirty="0" smtClean="0"/>
              <a:t>cálculo</a:t>
            </a:r>
          </a:p>
          <a:p>
            <a:pPr marL="641350" lvl="1" indent="-285750" algn="just">
              <a:buFont typeface="Wingdings" pitchFamily="2" charset="2"/>
              <a:buChar char="Ø"/>
            </a:pPr>
            <a:r>
              <a:rPr lang="es-ES" dirty="0" smtClean="0"/>
              <a:t>Se solicita mediante presentación digital: aportando estimaciones sobre el resultado del año próximo y documentación respaldatoria</a:t>
            </a:r>
          </a:p>
          <a:p>
            <a:pPr marL="641350" lvl="1" indent="-285750" algn="just">
              <a:buFont typeface="Wingdings" pitchFamily="2" charset="2"/>
              <a:buChar char="Ø"/>
            </a:pPr>
            <a:r>
              <a:rPr lang="es-ES" dirty="0" smtClean="0"/>
              <a:t>Plazo máximo de resolución: 60 días corridos.</a:t>
            </a:r>
            <a:endParaRPr lang="es-ES" dirty="0"/>
          </a:p>
          <a:p>
            <a:pPr marL="641350" lvl="1" indent="-285750" algn="just">
              <a:buFont typeface="Wingdings" pitchFamily="2" charset="2"/>
              <a:buChar char="Ø"/>
            </a:pPr>
            <a:r>
              <a:rPr lang="es-ES" dirty="0"/>
              <a:t>Considerar las tasas de intereses aplicables para casos de errores en la estimación. (dic/24 y ene/25 </a:t>
            </a:r>
            <a:r>
              <a:rPr lang="es-ES" dirty="0">
                <a:sym typeface="Wingdings" pitchFamily="2" charset="2"/>
              </a:rPr>
              <a:t> 7,47% mensual)</a:t>
            </a:r>
            <a:endParaRPr lang="es-ES" dirty="0"/>
          </a:p>
          <a:p>
            <a:pPr marL="641350" lvl="1" indent="-285750" algn="just">
              <a:buFont typeface="Wingdings" pitchFamily="2" charset="2"/>
              <a:buChar char="Ø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2070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1"/>
            <a:ext cx="9906000" cy="6543674"/>
          </a:xfrm>
          <a:prstGeom prst="rect">
            <a:avLst/>
          </a:prstGeom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845343" y="2967037"/>
            <a:ext cx="8215313" cy="923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s-ES_tradnl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alibri" pitchFamily="34" charset="0"/>
              </a:rPr>
              <a:t>¡MUCHAS GRACIAS!</a:t>
            </a:r>
            <a:endParaRPr lang="es-ES_tradnl" sz="5400" b="1" i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6468216"/>
            <a:ext cx="9905997" cy="381000"/>
          </a:xfrm>
          <a:prstGeom prst="rect">
            <a:avLst/>
          </a:prstGeom>
          <a:gradFill rotWithShape="1">
            <a:gsLst>
              <a:gs pos="0">
                <a:srgbClr val="DADADA">
                  <a:shade val="51000"/>
                  <a:satMod val="130000"/>
                </a:srgbClr>
              </a:gs>
              <a:gs pos="80000">
                <a:srgbClr val="DADADA">
                  <a:shade val="93000"/>
                  <a:satMod val="130000"/>
                </a:srgbClr>
              </a:gs>
              <a:gs pos="100000">
                <a:srgbClr val="DADADA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999FF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3D3D59"/>
                </a:solidFill>
                <a:effectLst/>
                <a:uLnTx/>
                <a:uFillTx/>
              </a:rPr>
              <a:t>www.mrconsultores.com.ar</a:t>
            </a: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3D3D59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06515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10970</TotalTime>
  <Words>313</Words>
  <Application>Microsoft Office PowerPoint</Application>
  <PresentationFormat>A4 Paper (210x297 mm)</PresentationFormat>
  <Paragraphs>68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Mixplay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Emiliano Lionel  Suarez</dc:creator>
  <cp:lastModifiedBy>Diego Mazzaroni</cp:lastModifiedBy>
  <cp:revision>510</cp:revision>
  <cp:lastPrinted>2024-08-14T01:05:11Z</cp:lastPrinted>
  <dcterms:created xsi:type="dcterms:W3CDTF">2015-03-12T23:38:54Z</dcterms:created>
  <dcterms:modified xsi:type="dcterms:W3CDTF">2024-11-27T18:13:50Z</dcterms:modified>
</cp:coreProperties>
</file>